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1" r:id="rId5"/>
    <p:sldMasterId id="2147483731" r:id="rId6"/>
    <p:sldMasterId id="2147483713" r:id="rId7"/>
    <p:sldMasterId id="2147483683" r:id="rId8"/>
  </p:sldMasterIdLst>
  <p:notesMasterIdLst>
    <p:notesMasterId r:id="rId26"/>
  </p:notesMasterIdLst>
  <p:sldIdLst>
    <p:sldId id="258" r:id="rId9"/>
    <p:sldId id="261" r:id="rId10"/>
    <p:sldId id="271" r:id="rId11"/>
    <p:sldId id="273" r:id="rId12"/>
    <p:sldId id="274" r:id="rId13"/>
    <p:sldId id="275" r:id="rId14"/>
    <p:sldId id="276" r:id="rId15"/>
    <p:sldId id="263" r:id="rId16"/>
    <p:sldId id="264" r:id="rId17"/>
    <p:sldId id="262" r:id="rId18"/>
    <p:sldId id="265" r:id="rId19"/>
    <p:sldId id="267" r:id="rId20"/>
    <p:sldId id="268" r:id="rId21"/>
    <p:sldId id="269" r:id="rId22"/>
    <p:sldId id="266" r:id="rId23"/>
    <p:sldId id="270"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D85DB6-1572-E9D0-7391-D20DB94576CA}" name="Powell, Kelvin R SCPO USN COMNAVCRUITCOM MIL (USA)" initials="P(" userId="S::kelvin.r.powell.mil@us.navy.mil::22933322-2c17-43c2-a70b-5ab02b6482e4" providerId="AD"/>
  <p188:author id="{FC2196DD-371D-119E-A453-B719B9AC54EA}" name="Almonte, Marcelo MCPO USN NETC PENSACOLA FL (USA)" initials="A(" userId="S::marcelo.almonte.mil@us.navy.mil::6da9497a-c4c6-4b8b-a982-0c29bc2bfa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uart, Daniel E CPO USN (USA)" initials="SDECU(" lastIdx="1" clrIdx="0">
    <p:extLst>
      <p:ext uri="{19B8F6BF-5375-455C-9EA6-DF929625EA0E}">
        <p15:presenceInfo xmlns:p15="http://schemas.microsoft.com/office/powerpoint/2012/main" userId="S-1-5-21-283434708-1855628083-519896044-4709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56C8B-4421-FCCA-FB9A-2DA0020965A9}" v="1" dt="2024-08-27T16:49:11.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67" autoAdjust="0"/>
  </p:normalViewPr>
  <p:slideViewPr>
    <p:cSldViewPr snapToGrid="0">
      <p:cViewPr varScale="1">
        <p:scale>
          <a:sx n="79" d="100"/>
          <a:sy n="79" d="100"/>
        </p:scale>
        <p:origin x="141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onte, Marcelo MCPO USN NETC PENSACOLA FL (USA)" userId="S::marcelo.almonte.mil@us.navy.mil::6da9497a-c4c6-4b8b-a982-0c29bc2bfa3a" providerId="AD" clId="Web-{008217C6-D779-4C6F-879B-1C9EC3B321F0}"/>
    <pc:docChg chg="mod modSld">
      <pc:chgData name="Almonte, Marcelo MCPO USN NETC PENSACOLA FL (USA)" userId="S::marcelo.almonte.mil@us.navy.mil::6da9497a-c4c6-4b8b-a982-0c29bc2bfa3a" providerId="AD" clId="Web-{008217C6-D779-4C6F-879B-1C9EC3B321F0}" dt="2024-08-07T19:42:34.145" v="31"/>
      <pc:docMkLst>
        <pc:docMk/>
      </pc:docMkLst>
      <pc:sldChg chg="modNotes">
        <pc:chgData name="Almonte, Marcelo MCPO USN NETC PENSACOLA FL (USA)" userId="S::marcelo.almonte.mil@us.navy.mil::6da9497a-c4c6-4b8b-a982-0c29bc2bfa3a" providerId="AD" clId="Web-{008217C6-D779-4C6F-879B-1C9EC3B321F0}" dt="2024-08-07T19:42:34.145" v="31"/>
        <pc:sldMkLst>
          <pc:docMk/>
          <pc:sldMk cId="3572454654" sldId="270"/>
        </pc:sldMkLst>
      </pc:sldChg>
      <pc:sldChg chg="modSp">
        <pc:chgData name="Almonte, Marcelo MCPO USN NETC PENSACOLA FL (USA)" userId="S::marcelo.almonte.mil@us.navy.mil::6da9497a-c4c6-4b8b-a982-0c29bc2bfa3a" providerId="AD" clId="Web-{008217C6-D779-4C6F-879B-1C9EC3B321F0}" dt="2024-08-07T19:39:22.673" v="1" actId="20577"/>
        <pc:sldMkLst>
          <pc:docMk/>
          <pc:sldMk cId="766639477" sldId="273"/>
        </pc:sldMkLst>
        <pc:spChg chg="mod">
          <ac:chgData name="Almonte, Marcelo MCPO USN NETC PENSACOLA FL (USA)" userId="S::marcelo.almonte.mil@us.navy.mil::6da9497a-c4c6-4b8b-a982-0c29bc2bfa3a" providerId="AD" clId="Web-{008217C6-D779-4C6F-879B-1C9EC3B321F0}" dt="2024-08-07T19:39:22.673" v="1" actId="20577"/>
          <ac:spMkLst>
            <pc:docMk/>
            <pc:sldMk cId="766639477" sldId="273"/>
            <ac:spMk id="3" creationId="{00000000-0000-0000-0000-000000000000}"/>
          </ac:spMkLst>
        </pc:spChg>
      </pc:sldChg>
      <pc:sldChg chg="addCm">
        <pc:chgData name="Almonte, Marcelo MCPO USN NETC PENSACOLA FL (USA)" userId="S::marcelo.almonte.mil@us.navy.mil::6da9497a-c4c6-4b8b-a982-0c29bc2bfa3a" providerId="AD" clId="Web-{008217C6-D779-4C6F-879B-1C9EC3B321F0}" dt="2024-08-07T19:40:43.549" v="3"/>
        <pc:sldMkLst>
          <pc:docMk/>
          <pc:sldMk cId="2235215992" sldId="276"/>
        </pc:sldMkLst>
        <pc:extLst>
          <p:ext xmlns:p="http://schemas.openxmlformats.org/presentationml/2006/main" uri="{D6D511B9-2390-475A-947B-AFAB55BFBCF1}">
            <pc226:cmChg xmlns:pc226="http://schemas.microsoft.com/office/powerpoint/2022/06/main/command" chg="add">
              <pc226:chgData name="Almonte, Marcelo MCPO USN NETC PENSACOLA FL (USA)" userId="S::marcelo.almonte.mil@us.navy.mil::6da9497a-c4c6-4b8b-a982-0c29bc2bfa3a" providerId="AD" clId="Web-{008217C6-D779-4C6F-879B-1C9EC3B321F0}" dt="2024-08-07T19:40:43.549" v="3"/>
              <pc2:cmMkLst xmlns:pc2="http://schemas.microsoft.com/office/powerpoint/2019/9/main/command">
                <pc:docMk/>
                <pc:sldMk cId="2235215992" sldId="276"/>
                <pc2:cmMk id="{DF592D7A-74ED-4697-B2E5-C00E2CC97FBC}"/>
              </pc2:cmMkLst>
            </pc226:cmChg>
          </p:ext>
        </pc:extLst>
      </pc:sldChg>
    </pc:docChg>
  </pc:docChgLst>
  <pc:docChgLst>
    <pc:chgData name="Powell, Kelvin R SCPO USN COMNAVCRUITCOM MIL (USA)" userId="S::kelvin.r.powell.mil@us.navy.mil::22933322-2c17-43c2-a70b-5ab02b6482e4" providerId="AD" clId="Web-{DBBDBE6E-FE55-D6EE-1B05-21B64009AB68}"/>
    <pc:docChg chg="modSld">
      <pc:chgData name="Powell, Kelvin R SCPO USN COMNAVCRUITCOM MIL (USA)" userId="S::kelvin.r.powell.mil@us.navy.mil::22933322-2c17-43c2-a70b-5ab02b6482e4" providerId="AD" clId="Web-{DBBDBE6E-FE55-D6EE-1B05-21B64009AB68}" dt="2024-08-21T18:30:33.626" v="11"/>
      <pc:docMkLst>
        <pc:docMk/>
      </pc:docMkLst>
      <pc:sldChg chg="modNotes">
        <pc:chgData name="Powell, Kelvin R SCPO USN COMNAVCRUITCOM MIL (USA)" userId="S::kelvin.r.powell.mil@us.navy.mil::22933322-2c17-43c2-a70b-5ab02b6482e4" providerId="AD" clId="Web-{DBBDBE6E-FE55-D6EE-1B05-21B64009AB68}" dt="2024-08-21T18:29:52.936" v="1"/>
        <pc:sldMkLst>
          <pc:docMk/>
          <pc:sldMk cId="970584711" sldId="258"/>
        </pc:sldMkLst>
      </pc:sldChg>
      <pc:sldChg chg="modNotes">
        <pc:chgData name="Powell, Kelvin R SCPO USN COMNAVCRUITCOM MIL (USA)" userId="S::kelvin.r.powell.mil@us.navy.mil::22933322-2c17-43c2-a70b-5ab02b6482e4" providerId="AD" clId="Web-{DBBDBE6E-FE55-D6EE-1B05-21B64009AB68}" dt="2024-08-21T18:29:56.639" v="3"/>
        <pc:sldMkLst>
          <pc:docMk/>
          <pc:sldMk cId="1616742332" sldId="261"/>
        </pc:sldMkLst>
      </pc:sldChg>
      <pc:sldChg chg="modNotes">
        <pc:chgData name="Powell, Kelvin R SCPO USN COMNAVCRUITCOM MIL (USA)" userId="S::kelvin.r.powell.mil@us.navy.mil::22933322-2c17-43c2-a70b-5ab02b6482e4" providerId="AD" clId="Web-{DBBDBE6E-FE55-D6EE-1B05-21B64009AB68}" dt="2024-08-21T18:30:33.626" v="11"/>
        <pc:sldMkLst>
          <pc:docMk/>
          <pc:sldMk cId="3572454654" sldId="270"/>
        </pc:sldMkLst>
      </pc:sldChg>
      <pc:sldChg chg="modNotes">
        <pc:chgData name="Powell, Kelvin R SCPO USN COMNAVCRUITCOM MIL (USA)" userId="S::kelvin.r.powell.mil@us.navy.mil::22933322-2c17-43c2-a70b-5ab02b6482e4" providerId="AD" clId="Web-{DBBDBE6E-FE55-D6EE-1B05-21B64009AB68}" dt="2024-08-21T18:30:00.077" v="5"/>
        <pc:sldMkLst>
          <pc:docMk/>
          <pc:sldMk cId="3120163375" sldId="271"/>
        </pc:sldMkLst>
      </pc:sldChg>
      <pc:sldChg chg="modNotes">
        <pc:chgData name="Powell, Kelvin R SCPO USN COMNAVCRUITCOM MIL (USA)" userId="S::kelvin.r.powell.mil@us.navy.mil::22933322-2c17-43c2-a70b-5ab02b6482e4" providerId="AD" clId="Web-{DBBDBE6E-FE55-D6EE-1B05-21B64009AB68}" dt="2024-08-21T18:30:03.202" v="6"/>
        <pc:sldMkLst>
          <pc:docMk/>
          <pc:sldMk cId="766639477" sldId="273"/>
        </pc:sldMkLst>
      </pc:sldChg>
      <pc:sldChg chg="modNotes">
        <pc:chgData name="Powell, Kelvin R SCPO USN COMNAVCRUITCOM MIL (USA)" userId="S::kelvin.r.powell.mil@us.navy.mil::22933322-2c17-43c2-a70b-5ab02b6482e4" providerId="AD" clId="Web-{DBBDBE6E-FE55-D6EE-1B05-21B64009AB68}" dt="2024-08-21T18:30:07.233" v="7"/>
        <pc:sldMkLst>
          <pc:docMk/>
          <pc:sldMk cId="4013828549" sldId="274"/>
        </pc:sldMkLst>
      </pc:sldChg>
      <pc:sldChg chg="modNotes">
        <pc:chgData name="Powell, Kelvin R SCPO USN COMNAVCRUITCOM MIL (USA)" userId="S::kelvin.r.powell.mil@us.navy.mil::22933322-2c17-43c2-a70b-5ab02b6482e4" providerId="AD" clId="Web-{DBBDBE6E-FE55-D6EE-1B05-21B64009AB68}" dt="2024-08-21T18:30:10.827" v="8"/>
        <pc:sldMkLst>
          <pc:docMk/>
          <pc:sldMk cId="3695404146" sldId="275"/>
        </pc:sldMkLst>
      </pc:sldChg>
      <pc:sldChg chg="modNotes">
        <pc:chgData name="Powell, Kelvin R SCPO USN COMNAVCRUITCOM MIL (USA)" userId="S::kelvin.r.powell.mil@us.navy.mil::22933322-2c17-43c2-a70b-5ab02b6482e4" providerId="AD" clId="Web-{DBBDBE6E-FE55-D6EE-1B05-21B64009AB68}" dt="2024-08-21T18:30:15.250" v="9"/>
        <pc:sldMkLst>
          <pc:docMk/>
          <pc:sldMk cId="2235215992" sldId="276"/>
        </pc:sldMkLst>
      </pc:sldChg>
    </pc:docChg>
  </pc:docChgLst>
  <pc:docChgLst>
    <pc:chgData name="Powell, Kelvin R SCPO USN COMNAVCRUITCOM MIL (USA)" userId="S::kelvin.r.powell.mil@us.navy.mil::22933322-2c17-43c2-a70b-5ab02b6482e4" providerId="AD" clId="Web-{84A0D039-05D7-D536-8144-2DA9B197848F}"/>
    <pc:docChg chg="mod">
      <pc:chgData name="Powell, Kelvin R SCPO USN COMNAVCRUITCOM MIL (USA)" userId="S::kelvin.r.powell.mil@us.navy.mil::22933322-2c17-43c2-a70b-5ab02b6482e4" providerId="AD" clId="Web-{84A0D039-05D7-D536-8144-2DA9B197848F}" dt="2024-08-09T14:56:39.838" v="0"/>
      <pc:docMkLst>
        <pc:docMk/>
      </pc:docMkLst>
    </pc:docChg>
  </pc:docChgLst>
  <pc:docChgLst>
    <pc:chgData name="Chukwuma, Shaqanta C SCPO USN NETPDC (USA)" userId="S::shaqanta.c.chukwuma.mil@us.navy.mil::4a0e297b-a48b-4711-a81d-8df9312a65f5" providerId="AD" clId="Web-{45CC78E0-C385-4810-B485-86FB3D5984A1}"/>
    <pc:docChg chg="modSld">
      <pc:chgData name="Chukwuma, Shaqanta C SCPO USN NETPDC (USA)" userId="S::shaqanta.c.chukwuma.mil@us.navy.mil::4a0e297b-a48b-4711-a81d-8df9312a65f5" providerId="AD" clId="Web-{45CC78E0-C385-4810-B485-86FB3D5984A1}" dt="2023-08-16T00:06:23.334" v="15" actId="20577"/>
      <pc:docMkLst>
        <pc:docMk/>
      </pc:docMkLst>
      <pc:sldChg chg="modSp">
        <pc:chgData name="Chukwuma, Shaqanta C SCPO USN NETPDC (USA)" userId="S::shaqanta.c.chukwuma.mil@us.navy.mil::4a0e297b-a48b-4711-a81d-8df9312a65f5" providerId="AD" clId="Web-{45CC78E0-C385-4810-B485-86FB3D5984A1}" dt="2023-08-16T00:06:23.334" v="15" actId="20577"/>
        <pc:sldMkLst>
          <pc:docMk/>
          <pc:sldMk cId="1958152382" sldId="272"/>
        </pc:sldMkLst>
        <pc:spChg chg="mod">
          <ac:chgData name="Chukwuma, Shaqanta C SCPO USN NETPDC (USA)" userId="S::shaqanta.c.chukwuma.mil@us.navy.mil::4a0e297b-a48b-4711-a81d-8df9312a65f5" providerId="AD" clId="Web-{45CC78E0-C385-4810-B485-86FB3D5984A1}" dt="2023-08-16T00:06:23.334" v="15" actId="20577"/>
          <ac:spMkLst>
            <pc:docMk/>
            <pc:sldMk cId="1958152382" sldId="272"/>
            <ac:spMk id="3" creationId="{00000000-0000-0000-0000-000000000000}"/>
          </ac:spMkLst>
        </pc:spChg>
      </pc:sldChg>
    </pc:docChg>
  </pc:docChgLst>
  <pc:docChgLst>
    <pc:chgData name="Chukwuma, Shaqanta C SCPO USN NETPDC (USA)" userId="S::shaqanta.c.chukwuma.mil@us.navy.mil::4a0e297b-a48b-4711-a81d-8df9312a65f5" providerId="AD" clId="Web-{CC67C495-0C03-48D7-9549-71C890B67A6A}"/>
    <pc:docChg chg="modSld">
      <pc:chgData name="Chukwuma, Shaqanta C SCPO USN NETPDC (USA)" userId="S::shaqanta.c.chukwuma.mil@us.navy.mil::4a0e297b-a48b-4711-a81d-8df9312a65f5" providerId="AD" clId="Web-{CC67C495-0C03-48D7-9549-71C890B67A6A}" dt="2023-08-16T00:03:18.537" v="15"/>
      <pc:docMkLst>
        <pc:docMk/>
      </pc:docMkLst>
      <pc:sldChg chg="modNotes">
        <pc:chgData name="Chukwuma, Shaqanta C SCPO USN NETPDC (USA)" userId="S::shaqanta.c.chukwuma.mil@us.navy.mil::4a0e297b-a48b-4711-a81d-8df9312a65f5" providerId="AD" clId="Web-{CC67C495-0C03-48D7-9549-71C890B67A6A}" dt="2023-08-16T00:00:42.221" v="0"/>
        <pc:sldMkLst>
          <pc:docMk/>
          <pc:sldMk cId="1616742332" sldId="261"/>
        </pc:sldMkLst>
      </pc:sldChg>
      <pc:sldChg chg="modSp">
        <pc:chgData name="Chukwuma, Shaqanta C SCPO USN NETPDC (USA)" userId="S::shaqanta.c.chukwuma.mil@us.navy.mil::4a0e297b-a48b-4711-a81d-8df9312a65f5" providerId="AD" clId="Web-{CC67C495-0C03-48D7-9549-71C890B67A6A}" dt="2023-08-16T00:01:45.785" v="5" actId="20577"/>
        <pc:sldMkLst>
          <pc:docMk/>
          <pc:sldMk cId="114051738" sldId="263"/>
        </pc:sldMkLst>
        <pc:spChg chg="mod">
          <ac:chgData name="Chukwuma, Shaqanta C SCPO USN NETPDC (USA)" userId="S::shaqanta.c.chukwuma.mil@us.navy.mil::4a0e297b-a48b-4711-a81d-8df9312a65f5" providerId="AD" clId="Web-{CC67C495-0C03-48D7-9549-71C890B67A6A}" dt="2023-08-16T00:01:45.785" v="5" actId="20577"/>
          <ac:spMkLst>
            <pc:docMk/>
            <pc:sldMk cId="114051738" sldId="263"/>
            <ac:spMk id="6" creationId="{00000000-0000-0000-0000-000000000000}"/>
          </ac:spMkLst>
        </pc:spChg>
      </pc:sldChg>
      <pc:sldChg chg="modSp">
        <pc:chgData name="Chukwuma, Shaqanta C SCPO USN NETPDC (USA)" userId="S::shaqanta.c.chukwuma.mil@us.navy.mil::4a0e297b-a48b-4711-a81d-8df9312a65f5" providerId="AD" clId="Web-{CC67C495-0C03-48D7-9549-71C890B67A6A}" dt="2023-08-16T00:02:38.411" v="12" actId="20577"/>
        <pc:sldMkLst>
          <pc:docMk/>
          <pc:sldMk cId="35695557" sldId="264"/>
        </pc:sldMkLst>
        <pc:spChg chg="mod">
          <ac:chgData name="Chukwuma, Shaqanta C SCPO USN NETPDC (USA)" userId="S::shaqanta.c.chukwuma.mil@us.navy.mil::4a0e297b-a48b-4711-a81d-8df9312a65f5" providerId="AD" clId="Web-{CC67C495-0C03-48D7-9549-71C890B67A6A}" dt="2023-08-16T00:02:03.863" v="7" actId="20577"/>
          <ac:spMkLst>
            <pc:docMk/>
            <pc:sldMk cId="35695557" sldId="264"/>
            <ac:spMk id="7" creationId="{00000000-0000-0000-0000-000000000000}"/>
          </ac:spMkLst>
        </pc:spChg>
        <pc:spChg chg="mod">
          <ac:chgData name="Chukwuma, Shaqanta C SCPO USN NETPDC (USA)" userId="S::shaqanta.c.chukwuma.mil@us.navy.mil::4a0e297b-a48b-4711-a81d-8df9312a65f5" providerId="AD" clId="Web-{CC67C495-0C03-48D7-9549-71C890B67A6A}" dt="2023-08-16T00:02:38.411" v="12" actId="20577"/>
          <ac:spMkLst>
            <pc:docMk/>
            <pc:sldMk cId="35695557" sldId="264"/>
            <ac:spMk id="8" creationId="{00000000-0000-0000-0000-000000000000}"/>
          </ac:spMkLst>
        </pc:spChg>
        <pc:spChg chg="mod">
          <ac:chgData name="Chukwuma, Shaqanta C SCPO USN NETPDC (USA)" userId="S::shaqanta.c.chukwuma.mil@us.navy.mil::4a0e297b-a48b-4711-a81d-8df9312a65f5" providerId="AD" clId="Web-{CC67C495-0C03-48D7-9549-71C890B67A6A}" dt="2023-08-16T00:02:33.489" v="11" actId="20577"/>
          <ac:spMkLst>
            <pc:docMk/>
            <pc:sldMk cId="35695557" sldId="264"/>
            <ac:spMk id="9" creationId="{00000000-0000-0000-0000-000000000000}"/>
          </ac:spMkLst>
        </pc:spChg>
      </pc:sldChg>
      <pc:sldChg chg="modSp">
        <pc:chgData name="Chukwuma, Shaqanta C SCPO USN NETPDC (USA)" userId="S::shaqanta.c.chukwuma.mil@us.navy.mil::4a0e297b-a48b-4711-a81d-8df9312a65f5" providerId="AD" clId="Web-{CC67C495-0C03-48D7-9549-71C890B67A6A}" dt="2023-08-16T00:03:00.099" v="13" actId="20577"/>
        <pc:sldMkLst>
          <pc:docMk/>
          <pc:sldMk cId="2132796046" sldId="268"/>
        </pc:sldMkLst>
        <pc:spChg chg="mod">
          <ac:chgData name="Chukwuma, Shaqanta C SCPO USN NETPDC (USA)" userId="S::shaqanta.c.chukwuma.mil@us.navy.mil::4a0e297b-a48b-4711-a81d-8df9312a65f5" providerId="AD" clId="Web-{CC67C495-0C03-48D7-9549-71C890B67A6A}" dt="2023-08-16T00:03:00.099" v="13" actId="20577"/>
          <ac:spMkLst>
            <pc:docMk/>
            <pc:sldMk cId="2132796046" sldId="268"/>
            <ac:spMk id="12" creationId="{00000000-0000-0000-0000-000000000000}"/>
          </ac:spMkLst>
        </pc:spChg>
      </pc:sldChg>
      <pc:sldChg chg="modSp modNotes">
        <pc:chgData name="Chukwuma, Shaqanta C SCPO USN NETPDC (USA)" userId="S::shaqanta.c.chukwuma.mil@us.navy.mil::4a0e297b-a48b-4711-a81d-8df9312a65f5" providerId="AD" clId="Web-{CC67C495-0C03-48D7-9549-71C890B67A6A}" dt="2023-08-16T00:03:18.537" v="15"/>
        <pc:sldMkLst>
          <pc:docMk/>
          <pc:sldMk cId="1958152382" sldId="272"/>
        </pc:sldMkLst>
        <pc:spChg chg="mod">
          <ac:chgData name="Chukwuma, Shaqanta C SCPO USN NETPDC (USA)" userId="S::shaqanta.c.chukwuma.mil@us.navy.mil::4a0e297b-a48b-4711-a81d-8df9312a65f5" providerId="AD" clId="Web-{CC67C495-0C03-48D7-9549-71C890B67A6A}" dt="2023-08-16T00:03:12.615" v="14" actId="20577"/>
          <ac:spMkLst>
            <pc:docMk/>
            <pc:sldMk cId="1958152382" sldId="272"/>
            <ac:spMk id="3" creationId="{00000000-0000-0000-0000-000000000000}"/>
          </ac:spMkLst>
        </pc:spChg>
      </pc:sldChg>
    </pc:docChg>
  </pc:docChgLst>
  <pc:docChgLst>
    <pc:chgData name="Powell, Kelvin R SCPO USN COMNAVCRUITCOM MIL (USA)" userId="S::kelvin.r.powell.mil@us.navy.mil::22933322-2c17-43c2-a70b-5ab02b6482e4" providerId="AD" clId="Web-{D9256C8B-4421-FCCA-FB9A-2DA0020965A9}"/>
    <pc:docChg chg="modSld">
      <pc:chgData name="Powell, Kelvin R SCPO USN COMNAVCRUITCOM MIL (USA)" userId="S::kelvin.r.powell.mil@us.navy.mil::22933322-2c17-43c2-a70b-5ab02b6482e4" providerId="AD" clId="Web-{D9256C8B-4421-FCCA-FB9A-2DA0020965A9}" dt="2024-08-27T16:48:24.880" v="6"/>
      <pc:docMkLst>
        <pc:docMk/>
      </pc:docMkLst>
      <pc:sldChg chg="modNotes">
        <pc:chgData name="Powell, Kelvin R SCPO USN COMNAVCRUITCOM MIL (USA)" userId="S::kelvin.r.powell.mil@us.navy.mil::22933322-2c17-43c2-a70b-5ab02b6482e4" providerId="AD" clId="Web-{D9256C8B-4421-FCCA-FB9A-2DA0020965A9}" dt="2024-08-27T16:48:24.880" v="6"/>
        <pc:sldMkLst>
          <pc:docMk/>
          <pc:sldMk cId="4013828549" sldId="274"/>
        </pc:sldMkLst>
      </pc:sldChg>
    </pc:docChg>
  </pc:docChgLst>
  <pc:docChgLst>
    <pc:chgData name="Thomas, Pamela Michelle SCPO USN COMNAVREG MIDLANT VA (USA)" userId="S::pamela.m.thomas34.mil@us.navy.mil::9bd55160-db66-4d42-ad80-1695f3cdfd38" providerId="AD" clId="Web-{22A74A8C-429A-4F44-9C78-157514BBAD0B}"/>
    <pc:docChg chg="modSld">
      <pc:chgData name="Thomas, Pamela Michelle SCPO USN COMNAVREG MIDLANT VA (USA)" userId="S::pamela.m.thomas34.mil@us.navy.mil::9bd55160-db66-4d42-ad80-1695f3cdfd38" providerId="AD" clId="Web-{22A74A8C-429A-4F44-9C78-157514BBAD0B}" dt="2023-03-29T17:39:01.387" v="33"/>
      <pc:docMkLst>
        <pc:docMk/>
      </pc:docMkLst>
      <pc:sldChg chg="modNotes">
        <pc:chgData name="Thomas, Pamela Michelle SCPO USN COMNAVREG MIDLANT VA (USA)" userId="S::pamela.m.thomas34.mil@us.navy.mil::9bd55160-db66-4d42-ad80-1695f3cdfd38" providerId="AD" clId="Web-{22A74A8C-429A-4F44-9C78-157514BBAD0B}" dt="2023-03-29T17:35:00.476" v="2"/>
        <pc:sldMkLst>
          <pc:docMk/>
          <pc:sldMk cId="970584711" sldId="258"/>
        </pc:sldMkLst>
      </pc:sldChg>
      <pc:sldChg chg="modNotes">
        <pc:chgData name="Thomas, Pamela Michelle SCPO USN COMNAVREG MIDLANT VA (USA)" userId="S::pamela.m.thomas34.mil@us.navy.mil::9bd55160-db66-4d42-ad80-1695f3cdfd38" providerId="AD" clId="Web-{22A74A8C-429A-4F44-9C78-157514BBAD0B}" dt="2023-03-29T17:35:07.663" v="4"/>
        <pc:sldMkLst>
          <pc:docMk/>
          <pc:sldMk cId="1616742332" sldId="261"/>
        </pc:sldMkLst>
      </pc:sldChg>
      <pc:sldChg chg="modNotes">
        <pc:chgData name="Thomas, Pamela Michelle SCPO USN COMNAVREG MIDLANT VA (USA)" userId="S::pamela.m.thomas34.mil@us.navy.mil::9bd55160-db66-4d42-ad80-1695f3cdfd38" providerId="AD" clId="Web-{22A74A8C-429A-4F44-9C78-157514BBAD0B}" dt="2023-03-29T17:35:38.602" v="14"/>
        <pc:sldMkLst>
          <pc:docMk/>
          <pc:sldMk cId="3270632345" sldId="262"/>
        </pc:sldMkLst>
      </pc:sldChg>
      <pc:sldChg chg="modNotes">
        <pc:chgData name="Thomas, Pamela Michelle SCPO USN COMNAVREG MIDLANT VA (USA)" userId="S::pamela.m.thomas34.mil@us.navy.mil::9bd55160-db66-4d42-ad80-1695f3cdfd38" providerId="AD" clId="Web-{22A74A8C-429A-4F44-9C78-157514BBAD0B}" dt="2023-03-29T17:35:24.570" v="8"/>
        <pc:sldMkLst>
          <pc:docMk/>
          <pc:sldMk cId="114051738" sldId="263"/>
        </pc:sldMkLst>
      </pc:sldChg>
      <pc:sldChg chg="modNotes">
        <pc:chgData name="Thomas, Pamela Michelle SCPO USN COMNAVREG MIDLANT VA (USA)" userId="S::pamela.m.thomas34.mil@us.navy.mil::9bd55160-db66-4d42-ad80-1695f3cdfd38" providerId="AD" clId="Web-{22A74A8C-429A-4F44-9C78-157514BBAD0B}" dt="2023-03-29T17:35:31.117" v="11"/>
        <pc:sldMkLst>
          <pc:docMk/>
          <pc:sldMk cId="35695557" sldId="264"/>
        </pc:sldMkLst>
      </pc:sldChg>
      <pc:sldChg chg="modNotes">
        <pc:chgData name="Thomas, Pamela Michelle SCPO USN COMNAVREG MIDLANT VA (USA)" userId="S::pamela.m.thomas34.mil@us.navy.mil::9bd55160-db66-4d42-ad80-1695f3cdfd38" providerId="AD" clId="Web-{22A74A8C-429A-4F44-9C78-157514BBAD0B}" dt="2023-03-29T17:35:44.649" v="17"/>
        <pc:sldMkLst>
          <pc:docMk/>
          <pc:sldMk cId="372994841" sldId="265"/>
        </pc:sldMkLst>
      </pc:sldChg>
      <pc:sldChg chg="modNotes">
        <pc:chgData name="Thomas, Pamela Michelle SCPO USN COMNAVREG MIDLANT VA (USA)" userId="S::pamela.m.thomas34.mil@us.navy.mil::9bd55160-db66-4d42-ad80-1695f3cdfd38" providerId="AD" clId="Web-{22A74A8C-429A-4F44-9C78-157514BBAD0B}" dt="2023-03-29T17:38:42.058" v="28"/>
        <pc:sldMkLst>
          <pc:docMk/>
          <pc:sldMk cId="2482172895" sldId="266"/>
        </pc:sldMkLst>
      </pc:sldChg>
      <pc:sldChg chg="modNotes">
        <pc:chgData name="Thomas, Pamela Michelle SCPO USN COMNAVREG MIDLANT VA (USA)" userId="S::pamela.m.thomas34.mil@us.navy.mil::9bd55160-db66-4d42-ad80-1695f3cdfd38" providerId="AD" clId="Web-{22A74A8C-429A-4F44-9C78-157514BBAD0B}" dt="2023-03-29T17:35:54.149" v="20"/>
        <pc:sldMkLst>
          <pc:docMk/>
          <pc:sldMk cId="698541502" sldId="267"/>
        </pc:sldMkLst>
      </pc:sldChg>
      <pc:sldChg chg="modNotes">
        <pc:chgData name="Thomas, Pamela Michelle SCPO USN COMNAVREG MIDLANT VA (USA)" userId="S::pamela.m.thomas34.mil@us.navy.mil::9bd55160-db66-4d42-ad80-1695f3cdfd38" providerId="AD" clId="Web-{22A74A8C-429A-4F44-9C78-157514BBAD0B}" dt="2023-03-29T17:37:02.744" v="23"/>
        <pc:sldMkLst>
          <pc:docMk/>
          <pc:sldMk cId="2132796046" sldId="268"/>
        </pc:sldMkLst>
      </pc:sldChg>
      <pc:sldChg chg="modNotes">
        <pc:chgData name="Thomas, Pamela Michelle SCPO USN COMNAVREG MIDLANT VA (USA)" userId="S::pamela.m.thomas34.mil@us.navy.mil::9bd55160-db66-4d42-ad80-1695f3cdfd38" providerId="AD" clId="Web-{22A74A8C-429A-4F44-9C78-157514BBAD0B}" dt="2023-03-29T17:38:35.855" v="26"/>
        <pc:sldMkLst>
          <pc:docMk/>
          <pc:sldMk cId="2444506216" sldId="269"/>
        </pc:sldMkLst>
      </pc:sldChg>
      <pc:sldChg chg="modNotes">
        <pc:chgData name="Thomas, Pamela Michelle SCPO USN COMNAVREG MIDLANT VA (USA)" userId="S::pamela.m.thomas34.mil@us.navy.mil::9bd55160-db66-4d42-ad80-1695f3cdfd38" providerId="AD" clId="Web-{22A74A8C-429A-4F44-9C78-157514BBAD0B}" dt="2023-03-29T17:38:52.777" v="31"/>
        <pc:sldMkLst>
          <pc:docMk/>
          <pc:sldMk cId="3572454654" sldId="270"/>
        </pc:sldMkLst>
      </pc:sldChg>
      <pc:sldChg chg="modNotes">
        <pc:chgData name="Thomas, Pamela Michelle SCPO USN COMNAVREG MIDLANT VA (USA)" userId="S::pamela.m.thomas34.mil@us.navy.mil::9bd55160-db66-4d42-ad80-1695f3cdfd38" providerId="AD" clId="Web-{22A74A8C-429A-4F44-9C78-157514BBAD0B}" dt="2023-03-29T17:35:14.476" v="5"/>
        <pc:sldMkLst>
          <pc:docMk/>
          <pc:sldMk cId="3120163375" sldId="271"/>
        </pc:sldMkLst>
      </pc:sldChg>
      <pc:sldChg chg="modNotes">
        <pc:chgData name="Thomas, Pamela Michelle SCPO USN COMNAVREG MIDLANT VA (USA)" userId="S::pamela.m.thomas34.mil@us.navy.mil::9bd55160-db66-4d42-ad80-1695f3cdfd38" providerId="AD" clId="Web-{22A74A8C-429A-4F44-9C78-157514BBAD0B}" dt="2023-03-29T17:39:01.387" v="33"/>
        <pc:sldMkLst>
          <pc:docMk/>
          <pc:sldMk cId="1958152382" sldId="272"/>
        </pc:sldMkLst>
      </pc:sldChg>
    </pc:docChg>
  </pc:docChgLst>
  <pc:docChgLst>
    <pc:chgData name="Thomas, Pamela Michelle SCPO USN COMNAVREG MIDLANT VA (USA)" userId="S::pamela.m.thomas34.mil@us.navy.mil::9bd55160-db66-4d42-ad80-1695f3cdfd38" providerId="AD" clId="Web-{EF0ADD67-3E31-4BC0-B0A3-21FFD9BDF4B5}"/>
    <pc:docChg chg="addSld modSld sldOrd">
      <pc:chgData name="Thomas, Pamela Michelle SCPO USN COMNAVREG MIDLANT VA (USA)" userId="S::pamela.m.thomas34.mil@us.navy.mil::9bd55160-db66-4d42-ad80-1695f3cdfd38" providerId="AD" clId="Web-{EF0ADD67-3E31-4BC0-B0A3-21FFD9BDF4B5}" dt="2023-03-29T02:32:07.065" v="314"/>
      <pc:docMkLst>
        <pc:docMk/>
      </pc:docMkLst>
      <pc:sldChg chg="modNotes">
        <pc:chgData name="Thomas, Pamela Michelle SCPO USN COMNAVREG MIDLANT VA (USA)" userId="S::pamela.m.thomas34.mil@us.navy.mil::9bd55160-db66-4d42-ad80-1695f3cdfd38" providerId="AD" clId="Web-{EF0ADD67-3E31-4BC0-B0A3-21FFD9BDF4B5}" dt="2023-03-29T01:59:58.648" v="8"/>
        <pc:sldMkLst>
          <pc:docMk/>
          <pc:sldMk cId="3572454654" sldId="270"/>
        </pc:sldMkLst>
      </pc:sldChg>
      <pc:sldChg chg="modSp add ord replId modNotes">
        <pc:chgData name="Thomas, Pamela Michelle SCPO USN COMNAVREG MIDLANT VA (USA)" userId="S::pamela.m.thomas34.mil@us.navy.mil::9bd55160-db66-4d42-ad80-1695f3cdfd38" providerId="AD" clId="Web-{EF0ADD67-3E31-4BC0-B0A3-21FFD9BDF4B5}" dt="2023-03-29T02:32:07.065" v="314"/>
        <pc:sldMkLst>
          <pc:docMk/>
          <pc:sldMk cId="1958152382" sldId="272"/>
        </pc:sldMkLst>
        <pc:spChg chg="mod">
          <ac:chgData name="Thomas, Pamela Michelle SCPO USN COMNAVREG MIDLANT VA (USA)" userId="S::pamela.m.thomas34.mil@us.navy.mil::9bd55160-db66-4d42-ad80-1695f3cdfd38" providerId="AD" clId="Web-{EF0ADD67-3E31-4BC0-B0A3-21FFD9BDF4B5}" dt="2023-03-29T02:02:11.921" v="24" actId="1076"/>
          <ac:spMkLst>
            <pc:docMk/>
            <pc:sldMk cId="1958152382" sldId="272"/>
            <ac:spMk id="2" creationId="{00000000-0000-0000-0000-000000000000}"/>
          </ac:spMkLst>
        </pc:spChg>
        <pc:spChg chg="mod">
          <ac:chgData name="Thomas, Pamela Michelle SCPO USN COMNAVREG MIDLANT VA (USA)" userId="S::pamela.m.thomas34.mil@us.navy.mil::9bd55160-db66-4d42-ad80-1695f3cdfd38" providerId="AD" clId="Web-{EF0ADD67-3E31-4BC0-B0A3-21FFD9BDF4B5}" dt="2023-03-29T02:24:43.603" v="157" actId="20577"/>
          <ac:spMkLst>
            <pc:docMk/>
            <pc:sldMk cId="1958152382" sldId="27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899BA-EFA4-4ACD-9AB9-9F0E7378DD9E}"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A48FF-4405-4510-94BF-B67AA43328A4}" type="slidenum">
              <a:rPr lang="en-US" smtClean="0"/>
              <a:t>‹#›</a:t>
            </a:fld>
            <a:endParaRPr lang="en-US"/>
          </a:p>
        </p:txBody>
      </p:sp>
    </p:spTree>
    <p:extLst>
      <p:ext uri="{BB962C8B-B14F-4D97-AF65-F5344CB8AC3E}">
        <p14:creationId xmlns:p14="http://schemas.microsoft.com/office/powerpoint/2010/main" val="11192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litaryonesource.mil/military-life-cycle/new-to-the-military/getting-connected/thrift-savings-plan-options-making-your-retirement-dollars-work-for-yo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inred.usalearning.gov/NavyResour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1" baseline="0" dirty="0"/>
              <a:t>GUIDE:</a:t>
            </a:r>
            <a:r>
              <a:rPr lang="en-US" b="1" dirty="0">
                <a:cs typeface="Calibri"/>
              </a:rPr>
              <a:t> </a:t>
            </a:r>
            <a:endParaRPr lang="en-US" dirty="0"/>
          </a:p>
          <a:p>
            <a:r>
              <a:rPr lang="en-US" baseline="0" dirty="0">
                <a:cs typeface="Calibri"/>
              </a:rPr>
              <a:t>With all the benefits the Navy offer, its only right to discuss money management and the resources available. For more in-depth questions/ answers please see the Command Financial Specialist (CFS), check the Fleet and Family Support Center (FFSC) and check with your current bank to see if there any classes offered. </a:t>
            </a:r>
            <a:endParaRPr lang="en-US" dirty="0">
              <a:cs typeface="Calibri"/>
            </a:endParaRPr>
          </a:p>
        </p:txBody>
      </p:sp>
      <p:sp>
        <p:nvSpPr>
          <p:cNvPr id="4" name="Slide Number Placeholder 3"/>
          <p:cNvSpPr>
            <a:spLocks noGrp="1"/>
          </p:cNvSpPr>
          <p:nvPr>
            <p:ph type="sldNum" sz="quarter" idx="5"/>
          </p:nvPr>
        </p:nvSpPr>
        <p:spPr/>
        <p:txBody>
          <a:bodyPr/>
          <a:lstStyle/>
          <a:p>
            <a:fld id="{CA4A48FF-4405-4510-94BF-B67AA43328A4}" type="slidenum">
              <a:rPr lang="en-US" smtClean="0"/>
              <a:t>1</a:t>
            </a:fld>
            <a:endParaRPr lang="en-US"/>
          </a:p>
        </p:txBody>
      </p:sp>
    </p:spTree>
    <p:extLst>
      <p:ext uri="{BB962C8B-B14F-4D97-AF65-F5344CB8AC3E}">
        <p14:creationId xmlns:p14="http://schemas.microsoft.com/office/powerpoint/2010/main" val="151360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Your Leave and Earning</a:t>
            </a:r>
            <a:r>
              <a:rPr lang="en-US" baseline="0"/>
              <a:t> Statement (LES). The LES is a comprehensive statement of a member's leave and earnings showing your entitlements, deductions, allotments, leave information, tax withholding information, and Thrift Savings Plan (TSP) information.</a:t>
            </a:r>
            <a:r>
              <a:rPr lang="en-US"/>
              <a:t> </a:t>
            </a:r>
            <a:r>
              <a:rPr lang="en-US" baseline="0"/>
              <a:t> It is important that you log in monthly to ensure accuracy of your LES. The QR code on the bottom right of the screen is a guide to help you understand your Leave and Earnings Statement</a:t>
            </a:r>
            <a:r>
              <a:rPr lang="en-US"/>
              <a:t> </a:t>
            </a:r>
            <a:endParaRPr lang="en-US">
              <a:cs typeface="Calibri"/>
            </a:endParaRPr>
          </a:p>
          <a:p>
            <a:endParaRPr lang="en-US" baseline="0"/>
          </a:p>
          <a:p>
            <a:r>
              <a:rPr lang="en-US" baseline="0"/>
              <a:t>* QR codes will also be provided at the end of the presentation</a:t>
            </a:r>
            <a:endParaRPr lang="en-US">
              <a:cs typeface="Calibri"/>
            </a:endParaRPr>
          </a:p>
        </p:txBody>
      </p:sp>
      <p:sp>
        <p:nvSpPr>
          <p:cNvPr id="4" name="Slide Number Placeholder 3"/>
          <p:cNvSpPr>
            <a:spLocks noGrp="1"/>
          </p:cNvSpPr>
          <p:nvPr>
            <p:ph type="sldNum" sz="quarter" idx="10"/>
          </p:nvPr>
        </p:nvSpPr>
        <p:spPr/>
        <p:txBody>
          <a:bodyPr/>
          <a:lstStyle/>
          <a:p>
            <a:fld id="{CA4A48FF-4405-4510-94BF-B67AA43328A4}" type="slidenum">
              <a:rPr lang="en-US" smtClean="0"/>
              <a:t>10</a:t>
            </a:fld>
            <a:endParaRPr lang="en-US"/>
          </a:p>
        </p:txBody>
      </p:sp>
    </p:spTree>
    <p:extLst>
      <p:ext uri="{BB962C8B-B14F-4D97-AF65-F5344CB8AC3E}">
        <p14:creationId xmlns:p14="http://schemas.microsoft.com/office/powerpoint/2010/main" val="195849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Your Thrift</a:t>
            </a:r>
            <a:r>
              <a:rPr lang="en-US" baseline="0"/>
              <a:t> Savings Plan contributions/allotments start in MyPay. On this tab it is important to update your current address, Once updated your TSP address change will be posted to your military pay account at the next update; and sent to update your Federal Retirement Thrift Investment Board personal account information after the first update of the next full processing month.</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n-US" b="1"/>
              <a:t>Additional Notes:</a:t>
            </a:r>
          </a:p>
          <a:p>
            <a:pPr marL="171450" indent="-171450">
              <a:buFont typeface="Wingdings" panose="05000000000000000000" pitchFamily="2" charset="2"/>
              <a:buChar char="§"/>
            </a:pPr>
            <a:r>
              <a:rPr lang="en-US"/>
              <a:t>Address</a:t>
            </a:r>
            <a:r>
              <a:rPr lang="en-US" baseline="0"/>
              <a:t> updates will be </a:t>
            </a:r>
            <a:r>
              <a:rPr lang="en-US"/>
              <a:t>sent to update your Federal Retirement Thrift Investment Board personal account information. </a:t>
            </a:r>
          </a:p>
          <a:p>
            <a:pPr marL="171450" indent="-171450">
              <a:buFont typeface="Wingdings" panose="05000000000000000000" pitchFamily="2" charset="2"/>
              <a:buChar char="§"/>
            </a:pPr>
            <a:endParaRPr lang="en-US"/>
          </a:p>
          <a:p>
            <a:pPr marL="171450" indent="-171450">
              <a:buFont typeface="Wingdings" panose="05000000000000000000" pitchFamily="2" charset="2"/>
              <a:buChar char="§"/>
            </a:pPr>
            <a:r>
              <a:rPr lang="en-US"/>
              <a:t>Traditional TSP contributions are deducted pre-tax; taxes are deferred until you withdraw your contributions. Roth TSP contributions are taken after-tax. </a:t>
            </a:r>
          </a:p>
          <a:p>
            <a:endParaRPr lang="en-US"/>
          </a:p>
          <a:p>
            <a:r>
              <a:rPr lang="en-US" b="1"/>
              <a:t>*Remember, traditional and Roth contributions are based on your elections of percentages of pay and not on dollar amounts.</a:t>
            </a:r>
          </a:p>
          <a:p>
            <a:endParaRPr lang="en-US" b="1"/>
          </a:p>
          <a:p>
            <a:endParaRPr lang="en-US"/>
          </a:p>
        </p:txBody>
      </p:sp>
      <p:sp>
        <p:nvSpPr>
          <p:cNvPr id="4" name="Slide Number Placeholder 3"/>
          <p:cNvSpPr>
            <a:spLocks noGrp="1"/>
          </p:cNvSpPr>
          <p:nvPr>
            <p:ph type="sldNum" sz="quarter" idx="10"/>
          </p:nvPr>
        </p:nvSpPr>
        <p:spPr/>
        <p:txBody>
          <a:bodyPr/>
          <a:lstStyle/>
          <a:p>
            <a:fld id="{CA4A48FF-4405-4510-94BF-B67AA43328A4}" type="slidenum">
              <a:rPr lang="en-US" smtClean="0"/>
              <a:t>11</a:t>
            </a:fld>
            <a:endParaRPr lang="en-US"/>
          </a:p>
        </p:txBody>
      </p:sp>
    </p:spTree>
    <p:extLst>
      <p:ext uri="{BB962C8B-B14F-4D97-AF65-F5344CB8AC3E}">
        <p14:creationId xmlns:p14="http://schemas.microsoft.com/office/powerpoint/2010/main" val="247257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WELCOME TO THE THRIFT SAVINGS PLAN!</a:t>
            </a:r>
            <a:r>
              <a:rPr lang="en-US" baseline="0"/>
              <a:t> – Now that you have updated your address and verified your contributions</a:t>
            </a:r>
            <a:r>
              <a:rPr lang="en-US"/>
              <a:t> </a:t>
            </a:r>
            <a:endParaRPr lang="en-US">
              <a:cs typeface="Calibri"/>
            </a:endParaRPr>
          </a:p>
          <a:p>
            <a:endParaRPr lang="en-US"/>
          </a:p>
          <a:p>
            <a:r>
              <a:rPr lang="en-US"/>
              <a:t>You’re now part of the TSP, a long-term retirement savings and investment plan similar to 401(k) plans offered by private companies. Whether you’re new to government or returning to federal service, know that TSP be there to support your financial goals throughout your career, into retirement, and beyond.</a:t>
            </a:r>
            <a:endParaRPr lang="en-US">
              <a:cs typeface="Calibri"/>
            </a:endParaRPr>
          </a:p>
          <a:p>
            <a:endParaRPr lang="en-US"/>
          </a:p>
          <a:p>
            <a:r>
              <a:rPr lang="en-US"/>
              <a:t>Setting up My Account security features and keeping your contact information up to date is essential to protecting your account from fraud and making sure you receive TSP correspondence.</a:t>
            </a:r>
            <a:endParaRPr lang="en-US">
              <a:cs typeface="Calibri"/>
            </a:endParaRPr>
          </a:p>
        </p:txBody>
      </p:sp>
      <p:sp>
        <p:nvSpPr>
          <p:cNvPr id="4" name="Slide Number Placeholder 3"/>
          <p:cNvSpPr>
            <a:spLocks noGrp="1"/>
          </p:cNvSpPr>
          <p:nvPr>
            <p:ph type="sldNum" sz="quarter" idx="10"/>
          </p:nvPr>
        </p:nvSpPr>
        <p:spPr/>
        <p:txBody>
          <a:bodyPr/>
          <a:lstStyle/>
          <a:p>
            <a:fld id="{CA4A48FF-4405-4510-94BF-B67AA43328A4}" type="slidenum">
              <a:rPr lang="en-US" smtClean="0"/>
              <a:t>12</a:t>
            </a:fld>
            <a:endParaRPr lang="en-US"/>
          </a:p>
        </p:txBody>
      </p:sp>
    </p:spTree>
    <p:extLst>
      <p:ext uri="{BB962C8B-B14F-4D97-AF65-F5344CB8AC3E}">
        <p14:creationId xmlns:p14="http://schemas.microsoft.com/office/powerpoint/2010/main" val="310313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sz="1200" b="0" i="0" kern="1200">
                <a:solidFill>
                  <a:schemeClr val="tx1"/>
                </a:solidFill>
                <a:effectLst/>
                <a:latin typeface="+mn-lt"/>
                <a:ea typeface="+mn-ea"/>
                <a:cs typeface="+mn-cs"/>
              </a:rPr>
              <a:t>The Blended Retirement System combines elements of the legacy retirement system with benefits similar to those offered in many civilian 401(k) plans</a:t>
            </a:r>
            <a:endParaRPr lang="en-US">
              <a:cs typeface="Calibri"/>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BRS has three parts: a </a:t>
            </a:r>
            <a:r>
              <a:rPr lang="en-US" sz="1200" b="0" i="0" u="none" strike="noStrike" kern="1200">
                <a:solidFill>
                  <a:schemeClr val="tx1"/>
                </a:solidFill>
                <a:effectLst/>
                <a:latin typeface="+mn-lt"/>
                <a:ea typeface="+mn-ea"/>
                <a:cs typeface="+mn-cs"/>
                <a:hlinkClick r:id="rId3"/>
              </a:rPr>
              <a:t>Thrift Savings Plan</a:t>
            </a:r>
            <a:r>
              <a:rPr lang="en-US" sz="1200" b="0" i="0" kern="1200">
                <a:solidFill>
                  <a:schemeClr val="tx1"/>
                </a:solidFill>
                <a:effectLst/>
                <a:latin typeface="+mn-lt"/>
                <a:ea typeface="+mn-ea"/>
                <a:cs typeface="+mn-cs"/>
              </a:rPr>
              <a:t>, which is like a civilian 401(k) retirement savings plan; a “continuation pay” bonus after 12 years of service if you choose to reenlist and an annuity payment.</a:t>
            </a:r>
            <a:endParaRPr lang="en-US" sz="1200" b="0" i="0" kern="1200">
              <a:solidFill>
                <a:schemeClr val="tx1"/>
              </a:solidFill>
              <a:effectLst/>
              <a:latin typeface="+mn-lt"/>
              <a:cs typeface="Calibri"/>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For more information please utilize the QR code on the screen or visit</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militarypay.defense.gov/</a:t>
            </a:r>
            <a:r>
              <a:rPr lang="en-US" sz="1200" b="0" i="0" kern="1200" err="1">
                <a:solidFill>
                  <a:schemeClr val="tx1"/>
                </a:solidFill>
                <a:effectLst/>
                <a:latin typeface="+mn-lt"/>
                <a:ea typeface="+mn-ea"/>
                <a:cs typeface="+mn-cs"/>
              </a:rPr>
              <a:t>blendedretirement</a:t>
            </a:r>
            <a:r>
              <a:rPr lang="en-US" sz="1200" b="0" i="0" kern="1200">
                <a:solidFill>
                  <a:schemeClr val="tx1"/>
                </a:solidFill>
                <a:effectLst/>
                <a:latin typeface="+mn-lt"/>
                <a:ea typeface="+mn-ea"/>
                <a:cs typeface="+mn-cs"/>
              </a:rPr>
              <a:t>/</a:t>
            </a:r>
            <a:endParaRPr lang="en-US">
              <a:cs typeface="Calibri"/>
            </a:endParaRPr>
          </a:p>
        </p:txBody>
      </p:sp>
      <p:sp>
        <p:nvSpPr>
          <p:cNvPr id="4" name="Slide Number Placeholder 3"/>
          <p:cNvSpPr>
            <a:spLocks noGrp="1"/>
          </p:cNvSpPr>
          <p:nvPr>
            <p:ph type="sldNum" sz="quarter" idx="10"/>
          </p:nvPr>
        </p:nvSpPr>
        <p:spPr/>
        <p:txBody>
          <a:bodyPr/>
          <a:lstStyle/>
          <a:p>
            <a:fld id="{CA4A48FF-4405-4510-94BF-B67AA43328A4}" type="slidenum">
              <a:rPr lang="en-US" smtClean="0"/>
              <a:t>13</a:t>
            </a:fld>
            <a:endParaRPr lang="en-US"/>
          </a:p>
        </p:txBody>
      </p:sp>
    </p:spTree>
    <p:extLst>
      <p:ext uri="{BB962C8B-B14F-4D97-AF65-F5344CB8AC3E}">
        <p14:creationId xmlns:p14="http://schemas.microsoft.com/office/powerpoint/2010/main" val="169031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GUIDE:</a:t>
            </a:r>
            <a:endParaRPr lang="en-US" dirty="0"/>
          </a:p>
          <a:p>
            <a:pPr marL="0" marR="0" lvl="0" indent="0" algn="l" defTabSz="914400">
              <a:lnSpc>
                <a:spcPct val="100000"/>
              </a:lnSpc>
              <a:spcBef>
                <a:spcPts val="0"/>
              </a:spcBef>
              <a:spcAft>
                <a:spcPts val="0"/>
              </a:spcAft>
              <a:buClrTx/>
              <a:buSzTx/>
              <a:buFontTx/>
              <a:buNone/>
              <a:tabLst/>
              <a:defRPr/>
            </a:pPr>
            <a:r>
              <a:rPr lang="en-US" dirty="0"/>
              <a:t>The </a:t>
            </a:r>
            <a:r>
              <a:rPr lang="en-US" dirty="0" err="1"/>
              <a:t>Servicemembers</a:t>
            </a:r>
            <a:r>
              <a:rPr lang="en-US" dirty="0"/>
              <a:t> Civil Relief Act, or SCRA, supports military personnel by limiting, postponing or suspending a broad range of financial and civil obligations during periods of military service. The SCRA was designed to allow service members to focus solely on their mission of defending our nation. Its protections have specific, situation-based requirements. Speak with a legal representative to discuss how these requirements apply to your individual situation.</a:t>
            </a:r>
          </a:p>
        </p:txBody>
      </p:sp>
      <p:sp>
        <p:nvSpPr>
          <p:cNvPr id="4" name="Slide Number Placeholder 3"/>
          <p:cNvSpPr>
            <a:spLocks noGrp="1"/>
          </p:cNvSpPr>
          <p:nvPr>
            <p:ph type="sldNum" sz="quarter" idx="10"/>
          </p:nvPr>
        </p:nvSpPr>
        <p:spPr/>
        <p:txBody>
          <a:bodyPr/>
          <a:lstStyle/>
          <a:p>
            <a:fld id="{CA4A48FF-4405-4510-94BF-B67AA43328A4}" type="slidenum">
              <a:rPr lang="en-US" smtClean="0"/>
              <a:t>14</a:t>
            </a:fld>
            <a:endParaRPr lang="en-US"/>
          </a:p>
        </p:txBody>
      </p:sp>
    </p:spTree>
    <p:extLst>
      <p:ext uri="{BB962C8B-B14F-4D97-AF65-F5344CB8AC3E}">
        <p14:creationId xmlns:p14="http://schemas.microsoft.com/office/powerpoint/2010/main" val="1142453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sz="1200" b="0" i="0" u="sng" strike="noStrike"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https://finred.usalearning.gov/NavyResource</a:t>
            </a:r>
            <a:r>
              <a:rPr lang="en-US" sz="1200" b="0" i="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CA4A48FF-4405-4510-94BF-B67AA43328A4}" type="slidenum">
              <a:rPr lang="en-US" smtClean="0"/>
              <a:t>15</a:t>
            </a:fld>
            <a:endParaRPr lang="en-US"/>
          </a:p>
        </p:txBody>
      </p:sp>
    </p:spTree>
    <p:extLst>
      <p:ext uri="{BB962C8B-B14F-4D97-AF65-F5344CB8AC3E}">
        <p14:creationId xmlns:p14="http://schemas.microsoft.com/office/powerpoint/2010/main" val="3354001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1" baseline="0" dirty="0"/>
              <a:t>GUIDE:</a:t>
            </a:r>
            <a:endParaRPr lang="en-US" dirty="0"/>
          </a:p>
          <a:p>
            <a:r>
              <a:rPr lang="en-US" b="0" baseline="0" dirty="0">
                <a:cs typeface="Calibri"/>
              </a:rPr>
              <a:t>These QR codes are meant to stay with you, take a pic and keep it for a quick resource</a:t>
            </a:r>
            <a:r>
              <a:rPr lang="en-US" b="1" baseline="0" dirty="0">
                <a:cs typeface="Calibri"/>
              </a:rPr>
              <a:t>.</a:t>
            </a:r>
            <a:endParaRPr lang="en-US" b="1" dirty="0">
              <a:cs typeface="Calibri"/>
            </a:endParaRPr>
          </a:p>
          <a:p>
            <a:endParaRPr lang="en-US" dirty="0">
              <a:cs typeface="Calibri"/>
            </a:endParaRPr>
          </a:p>
          <a:p>
            <a:r>
              <a:rPr lang="en-US" dirty="0">
                <a:cs typeface="Calibri"/>
              </a:rPr>
              <a:t>Point of Contact information for your Command's CFS.</a:t>
            </a:r>
          </a:p>
          <a:p>
            <a:endParaRPr lang="en-US" b="1">
              <a:cs typeface="Calibri"/>
            </a:endParaRPr>
          </a:p>
        </p:txBody>
      </p:sp>
      <p:sp>
        <p:nvSpPr>
          <p:cNvPr id="4" name="Slide Number Placeholder 3"/>
          <p:cNvSpPr>
            <a:spLocks noGrp="1"/>
          </p:cNvSpPr>
          <p:nvPr>
            <p:ph type="sldNum" sz="quarter" idx="10"/>
          </p:nvPr>
        </p:nvSpPr>
        <p:spPr/>
        <p:txBody>
          <a:bodyPr/>
          <a:lstStyle/>
          <a:p>
            <a:fld id="{CA4A48FF-4405-4510-94BF-B67AA43328A4}" type="slidenum">
              <a:rPr lang="en-US" smtClean="0"/>
              <a:t>16</a:t>
            </a:fld>
            <a:endParaRPr lang="en-US"/>
          </a:p>
        </p:txBody>
      </p:sp>
    </p:spTree>
    <p:extLst>
      <p:ext uri="{BB962C8B-B14F-4D97-AF65-F5344CB8AC3E}">
        <p14:creationId xmlns:p14="http://schemas.microsoft.com/office/powerpoint/2010/main" val="235426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pPr marL="228600" indent="-228600">
              <a:buAutoNum type="arabicPeriod"/>
            </a:pPr>
            <a:endParaRPr lang="en-US" dirty="0">
              <a:cs typeface="Calibri"/>
            </a:endParaRPr>
          </a:p>
          <a:p>
            <a:pPr marL="228600" indent="-228600">
              <a:buFont typeface="+mj-lt"/>
              <a:buAutoNum type="arabicPeriod"/>
            </a:pPr>
            <a:r>
              <a:rPr lang="en-US" dirty="0">
                <a:cs typeface="Calibri"/>
              </a:rPr>
              <a:t>How often should you log in and review your LES? Answer: Monthly</a:t>
            </a:r>
            <a:r>
              <a:rPr lang="en-US" baseline="0" dirty="0">
                <a:cs typeface="Calibri"/>
              </a:rPr>
              <a:t>. </a:t>
            </a:r>
          </a:p>
          <a:p>
            <a:pPr marL="228600" indent="-228600">
              <a:buFont typeface="+mj-lt"/>
              <a:buAutoNum type="arabicPeriod"/>
            </a:pPr>
            <a:r>
              <a:rPr lang="en-US" baseline="0" dirty="0">
                <a:cs typeface="Calibri"/>
              </a:rPr>
              <a:t>How are Basic Pay, BAH and BAS rates determined? Based on service member pay grade, years of service, dependent status and location where you are assigned.</a:t>
            </a:r>
            <a:endParaRPr lang="en-US" dirty="0">
              <a:cs typeface="Calibri"/>
            </a:endParaRPr>
          </a:p>
          <a:p>
            <a:pPr marL="228600" indent="-228600">
              <a:buAutoNum type="arabicPeriod"/>
            </a:pPr>
            <a:r>
              <a:rPr lang="en-US" dirty="0">
                <a:cs typeface="Calibri"/>
              </a:rPr>
              <a:t>How do you start,</a:t>
            </a:r>
            <a:r>
              <a:rPr lang="en-US" baseline="0" dirty="0">
                <a:cs typeface="Calibri"/>
              </a:rPr>
              <a:t> adjust, and stop your TSP allotments? Answer: Under the Thrift Savings Plan tab of </a:t>
            </a:r>
            <a:r>
              <a:rPr lang="en-US" baseline="0" dirty="0" err="1">
                <a:cs typeface="Calibri"/>
              </a:rPr>
              <a:t>myPay</a:t>
            </a:r>
            <a:r>
              <a:rPr lang="en-US" baseline="0" dirty="0">
                <a:cs typeface="Calibri"/>
              </a:rPr>
              <a:t>.</a:t>
            </a:r>
            <a:r>
              <a:rPr lang="en-US" dirty="0">
                <a:cs typeface="Calibri"/>
              </a:rPr>
              <a:t>  </a:t>
            </a:r>
            <a:endParaRPr lang="en-US" baseline="0" dirty="0">
              <a:cs typeface="Calibri"/>
            </a:endParaRPr>
          </a:p>
          <a:p>
            <a:pPr marL="228600" indent="-228600">
              <a:buAutoNum type="arabicPeriod"/>
            </a:pPr>
            <a:r>
              <a:rPr lang="en-US" dirty="0">
                <a:cs typeface="Calibri"/>
              </a:rPr>
              <a:t>Under the BRS system, what is the maximum </a:t>
            </a:r>
            <a:r>
              <a:rPr lang="en-US" baseline="0" dirty="0">
                <a:cs typeface="Calibri"/>
              </a:rPr>
              <a:t>service matching contributions? Answer: 5% </a:t>
            </a:r>
          </a:p>
          <a:p>
            <a:pPr marL="228600" indent="-228600">
              <a:buAutoNum type="arabicPeriod"/>
            </a:pPr>
            <a:r>
              <a:rPr lang="en-US" sz="1200" b="0" dirty="0"/>
              <a:t>What</a:t>
            </a:r>
            <a:r>
              <a:rPr lang="en-US" sz="1200" b="0" baseline="0" dirty="0"/>
              <a:t> protections are offered to you under t</a:t>
            </a:r>
            <a:r>
              <a:rPr lang="en-US" sz="1200" b="0" dirty="0"/>
              <a:t>he </a:t>
            </a:r>
            <a:r>
              <a:rPr lang="en-US" sz="1200" b="0" dirty="0" err="1"/>
              <a:t>Servicemembers</a:t>
            </a:r>
            <a:r>
              <a:rPr lang="en-US" sz="1200" b="0" dirty="0"/>
              <a:t> Civil Relief Act (SCRA)? Multiple Answers possible: Cap 6% interest for prior debt</a:t>
            </a:r>
            <a:r>
              <a:rPr lang="en-US" sz="1200" b="0" baseline="0" dirty="0"/>
              <a:t> &amp; protections on home/loan default.  </a:t>
            </a:r>
            <a:endParaRPr lang="en-US" b="0" dirty="0">
              <a:cs typeface="Calibri"/>
            </a:endParaRPr>
          </a:p>
          <a:p>
            <a:pPr marL="228600" indent="-2286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CA4A48FF-4405-4510-94BF-B67AA43328A4}" type="slidenum">
              <a:rPr lang="en-US" smtClean="0"/>
              <a:t>17</a:t>
            </a:fld>
            <a:endParaRPr lang="en-US"/>
          </a:p>
        </p:txBody>
      </p:sp>
    </p:spTree>
    <p:extLst>
      <p:ext uri="{BB962C8B-B14F-4D97-AF65-F5344CB8AC3E}">
        <p14:creationId xmlns:p14="http://schemas.microsoft.com/office/powerpoint/2010/main" val="299223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1" baseline="0" dirty="0"/>
              <a:t>GUIDE:</a:t>
            </a:r>
            <a:endParaRPr lang="en-US" dirty="0"/>
          </a:p>
          <a:p>
            <a:r>
              <a:rPr lang="en-US" b="0" baseline="0" dirty="0">
                <a:cs typeface="Calibri"/>
              </a:rPr>
              <a:t>Review</a:t>
            </a:r>
            <a:r>
              <a:rPr lang="en-US" dirty="0">
                <a:cs typeface="Calibri"/>
              </a:rPr>
              <a:t> </a:t>
            </a:r>
            <a:r>
              <a:rPr lang="en-US" b="0" baseline="0" dirty="0">
                <a:cs typeface="Calibri"/>
              </a:rPr>
              <a:t>objectives</a:t>
            </a:r>
            <a:endParaRPr lang="en-US" b="0" dirty="0">
              <a:cs typeface="Calibri"/>
            </a:endParaRPr>
          </a:p>
        </p:txBody>
      </p:sp>
      <p:sp>
        <p:nvSpPr>
          <p:cNvPr id="4" name="Slide Number Placeholder 3"/>
          <p:cNvSpPr>
            <a:spLocks noGrp="1"/>
          </p:cNvSpPr>
          <p:nvPr>
            <p:ph type="sldNum" sz="quarter" idx="5"/>
          </p:nvPr>
        </p:nvSpPr>
        <p:spPr/>
        <p:txBody>
          <a:bodyPr/>
          <a:lstStyle/>
          <a:p>
            <a:fld id="{CA4A48FF-4405-4510-94BF-B67AA43328A4}" type="slidenum">
              <a:rPr lang="en-US" smtClean="0"/>
              <a:t>2</a:t>
            </a:fld>
            <a:endParaRPr lang="en-US"/>
          </a:p>
        </p:txBody>
      </p:sp>
    </p:spTree>
    <p:extLst>
      <p:ext uri="{BB962C8B-B14F-4D97-AF65-F5344CB8AC3E}">
        <p14:creationId xmlns:p14="http://schemas.microsoft.com/office/powerpoint/2010/main" val="258546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r>
              <a:rPr lang="en-US" b="1" dirty="0">
                <a:cs typeface="Calibri"/>
              </a:rPr>
              <a:t> </a:t>
            </a:r>
            <a:endParaRPr lang="en-US" dirty="0"/>
          </a:p>
          <a:p>
            <a:r>
              <a:rPr lang="en-US" dirty="0">
                <a:cs typeface="Calibri"/>
              </a:rPr>
              <a:t>Review references</a:t>
            </a:r>
          </a:p>
        </p:txBody>
      </p:sp>
      <p:sp>
        <p:nvSpPr>
          <p:cNvPr id="4" name="Slide Number Placeholder 3"/>
          <p:cNvSpPr>
            <a:spLocks noGrp="1"/>
          </p:cNvSpPr>
          <p:nvPr>
            <p:ph type="sldNum" sz="quarter" idx="5"/>
          </p:nvPr>
        </p:nvSpPr>
        <p:spPr/>
        <p:txBody>
          <a:bodyPr/>
          <a:lstStyle/>
          <a:p>
            <a:fld id="{CA4A48FF-4405-4510-94BF-B67AA43328A4}" type="slidenum">
              <a:rPr lang="en-US" smtClean="0"/>
              <a:t>3</a:t>
            </a:fld>
            <a:endParaRPr lang="en-US"/>
          </a:p>
        </p:txBody>
      </p:sp>
    </p:spTree>
    <p:extLst>
      <p:ext uri="{BB962C8B-B14F-4D97-AF65-F5344CB8AC3E}">
        <p14:creationId xmlns:p14="http://schemas.microsoft.com/office/powerpoint/2010/main" val="177857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GUIDE:</a:t>
            </a:r>
            <a:endParaRPr lang="en-US" dirty="0"/>
          </a:p>
          <a:p>
            <a:r>
              <a:rPr lang="en-US" dirty="0">
                <a:cs typeface="Calibri"/>
              </a:rPr>
              <a:t>Review</a:t>
            </a:r>
            <a:r>
              <a:rPr lang="en-US" baseline="0" dirty="0">
                <a:cs typeface="Calibri"/>
              </a:rPr>
              <a:t> definition of financial readiness.</a:t>
            </a:r>
            <a:endParaRPr lang="en-US" dirty="0">
              <a:cs typeface="Calibri"/>
            </a:endParaRPr>
          </a:p>
        </p:txBody>
      </p:sp>
      <p:sp>
        <p:nvSpPr>
          <p:cNvPr id="4" name="Slide Number Placeholder 3"/>
          <p:cNvSpPr>
            <a:spLocks noGrp="1"/>
          </p:cNvSpPr>
          <p:nvPr>
            <p:ph type="sldNum" sz="quarter" idx="5"/>
          </p:nvPr>
        </p:nvSpPr>
        <p:spPr/>
        <p:txBody>
          <a:bodyPr/>
          <a:lstStyle/>
          <a:p>
            <a:fld id="{CA4A48FF-4405-4510-94BF-B67AA43328A4}" type="slidenum">
              <a:rPr lang="en-US" smtClean="0"/>
              <a:t>4</a:t>
            </a:fld>
            <a:endParaRPr lang="en-US"/>
          </a:p>
        </p:txBody>
      </p:sp>
    </p:spTree>
    <p:extLst>
      <p:ext uri="{BB962C8B-B14F-4D97-AF65-F5344CB8AC3E}">
        <p14:creationId xmlns:p14="http://schemas.microsoft.com/office/powerpoint/2010/main" val="386932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b="1">
              <a:cs typeface="Calibri"/>
            </a:endParaRPr>
          </a:p>
          <a:p>
            <a:r>
              <a:rPr lang="en-US" dirty="0">
                <a:cs typeface="Calibri"/>
              </a:rPr>
              <a:t>None</a:t>
            </a:r>
          </a:p>
        </p:txBody>
      </p:sp>
      <p:sp>
        <p:nvSpPr>
          <p:cNvPr id="4" name="Slide Number Placeholder 3"/>
          <p:cNvSpPr>
            <a:spLocks noGrp="1"/>
          </p:cNvSpPr>
          <p:nvPr>
            <p:ph type="sldNum" sz="quarter" idx="5"/>
          </p:nvPr>
        </p:nvSpPr>
        <p:spPr/>
        <p:txBody>
          <a:bodyPr/>
          <a:lstStyle/>
          <a:p>
            <a:fld id="{CA4A48FF-4405-4510-94BF-B67AA43328A4}" type="slidenum">
              <a:rPr lang="en-US" smtClean="0"/>
              <a:t>5</a:t>
            </a:fld>
            <a:endParaRPr lang="en-US"/>
          </a:p>
        </p:txBody>
      </p:sp>
    </p:spTree>
    <p:extLst>
      <p:ext uri="{BB962C8B-B14F-4D97-AF65-F5344CB8AC3E}">
        <p14:creationId xmlns:p14="http://schemas.microsoft.com/office/powerpoint/2010/main" val="343538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GUIDE:</a:t>
            </a:r>
            <a:endParaRPr lang="en-US" dirty="0"/>
          </a:p>
          <a:p>
            <a:r>
              <a:rPr lang="en-US" sz="1200" b="0" i="0" kern="1200" dirty="0">
                <a:solidFill>
                  <a:schemeClr val="tx1"/>
                </a:solidFill>
                <a:effectLst/>
                <a:latin typeface="+mn-lt"/>
                <a:ea typeface="+mn-ea"/>
                <a:cs typeface="+mn-cs"/>
              </a:rPr>
              <a:t>BAH WITH/WITHOUT</a:t>
            </a:r>
            <a:r>
              <a:rPr lang="en-US" sz="1200" b="0" i="0" kern="1200" baseline="0" dirty="0">
                <a:solidFill>
                  <a:schemeClr val="tx1"/>
                </a:solidFill>
                <a:effectLst/>
                <a:latin typeface="+mn-lt"/>
                <a:ea typeface="+mn-ea"/>
                <a:cs typeface="+mn-cs"/>
              </a:rPr>
              <a:t> DEPENDENTS- </a:t>
            </a:r>
            <a:r>
              <a:rPr lang="en-US" sz="1200" b="0" i="0" kern="1200" dirty="0">
                <a:solidFill>
                  <a:schemeClr val="tx1"/>
                </a:solidFill>
                <a:effectLst/>
                <a:latin typeface="+mn-lt"/>
                <a:ea typeface="+mn-ea"/>
                <a:cs typeface="+mn-cs"/>
              </a:rPr>
              <a:t>A member with permanent duty within the 50 United States, who is not furnished government housing, is eligible for Basic Allowance for Housing (BAH), based on the member's dependency status at the permanent duty ZIP Code</a:t>
            </a:r>
            <a:r>
              <a:rPr lang="en-US" sz="1200" b="0" i="0" kern="1200" dirty="0">
                <a:solidFill>
                  <a:schemeClr val="tx1"/>
                </a:solidFill>
                <a:effectLst/>
                <a:latin typeface="+mn-lt"/>
                <a:ea typeface="+mn-ea"/>
                <a:cs typeface="Calibri"/>
              </a:rPr>
              <a:t>.</a:t>
            </a:r>
          </a:p>
          <a:p>
            <a:pPr marL="0" indent="0">
              <a:buFont typeface="Arial" panose="020B0604020202020204" pitchFamily="34" charset="0"/>
              <a:buNone/>
            </a:pPr>
            <a:r>
              <a:rPr lang="en-US" sz="1200" b="0" i="0" kern="1200" dirty="0">
                <a:solidFill>
                  <a:schemeClr val="tx1"/>
                </a:solidFill>
                <a:effectLst/>
                <a:latin typeface="+mn-lt"/>
                <a:ea typeface="+mn-ea"/>
                <a:cs typeface="Calibri"/>
              </a:rPr>
              <a:t>PARTIAL</a:t>
            </a:r>
            <a:r>
              <a:rPr lang="en-US" sz="1200" b="0" i="0" kern="1200" baseline="0" dirty="0">
                <a:solidFill>
                  <a:schemeClr val="tx1"/>
                </a:solidFill>
                <a:effectLst/>
                <a:latin typeface="+mn-lt"/>
                <a:ea typeface="+mn-ea"/>
                <a:cs typeface="Calibri"/>
              </a:rPr>
              <a:t> BAH- </a:t>
            </a:r>
            <a:r>
              <a:rPr lang="en-US" sz="1200" b="0" i="0" kern="1200" dirty="0">
                <a:solidFill>
                  <a:schemeClr val="tx1"/>
                </a:solidFill>
                <a:effectLst/>
                <a:latin typeface="+mn-lt"/>
                <a:ea typeface="+mn-ea"/>
                <a:cs typeface="+mn-cs"/>
              </a:rPr>
              <a:t>A member without dependents who is living in government quarters is entitled to a Partial BAH</a:t>
            </a:r>
          </a:p>
          <a:p>
            <a:pPr marL="0" indent="0">
              <a:buFont typeface="Arial" panose="020B0604020202020204" pitchFamily="34" charset="0"/>
              <a:buNone/>
            </a:pPr>
            <a:r>
              <a:rPr lang="en-US" sz="1200" b="0" i="0" kern="1200" dirty="0">
                <a:solidFill>
                  <a:schemeClr val="tx1"/>
                </a:solidFill>
                <a:effectLst/>
                <a:latin typeface="+mn-lt"/>
                <a:ea typeface="+mn-ea"/>
                <a:cs typeface="+mn-cs"/>
              </a:rPr>
              <a:t>BAH RESERVE COMPONENT/TRANSIT- BAH RC/T is a non-locality housing allowance for members in particular circumstances, for example, reservists on active duty for 30 or fewer days. It also applies when a member is in transit from selected areas where no prior BAH rate exists (such as overseas).</a:t>
            </a:r>
          </a:p>
          <a:p>
            <a:pPr marL="0" indent="0">
              <a:buFont typeface="Arial" panose="020B0604020202020204" pitchFamily="34" charset="0"/>
              <a:buNone/>
            </a:pPr>
            <a:r>
              <a:rPr lang="en-US" sz="1200" b="0" i="0" kern="1200" dirty="0">
                <a:solidFill>
                  <a:schemeClr val="tx1"/>
                </a:solidFill>
                <a:effectLst/>
                <a:latin typeface="+mn-lt"/>
                <a:ea typeface="+mn-ea"/>
                <a:cs typeface="+mn-cs"/>
              </a:rPr>
              <a:t>BAH-DIFFERENTIAL (BAH-DIFF)- BAH-Diff is the housing allowance amount for a member who is assigned to single-type quarters and who is authorized a basic allowance for housing solely by reason of the member's payment of child support.</a:t>
            </a:r>
          </a:p>
        </p:txBody>
      </p:sp>
      <p:sp>
        <p:nvSpPr>
          <p:cNvPr id="4" name="Slide Number Placeholder 3"/>
          <p:cNvSpPr>
            <a:spLocks noGrp="1"/>
          </p:cNvSpPr>
          <p:nvPr>
            <p:ph type="sldNum" sz="quarter" idx="5"/>
          </p:nvPr>
        </p:nvSpPr>
        <p:spPr/>
        <p:txBody>
          <a:bodyPr/>
          <a:lstStyle/>
          <a:p>
            <a:fld id="{CA4A48FF-4405-4510-94BF-B67AA43328A4}" type="slidenum">
              <a:rPr lang="en-US" smtClean="0"/>
              <a:t>6</a:t>
            </a:fld>
            <a:endParaRPr lang="en-US"/>
          </a:p>
        </p:txBody>
      </p:sp>
    </p:spTree>
    <p:extLst>
      <p:ext uri="{BB962C8B-B14F-4D97-AF65-F5344CB8AC3E}">
        <p14:creationId xmlns:p14="http://schemas.microsoft.com/office/powerpoint/2010/main" val="18393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GUIDE:</a:t>
            </a:r>
            <a:endParaRPr lang="en-US" dirty="0"/>
          </a:p>
          <a:p>
            <a:r>
              <a:rPr lang="en-US" dirty="0">
                <a:cs typeface="Calibri"/>
              </a:rPr>
              <a:t>https://www.dfas.mil/MilitaryMembers/payentitlements/Pay-Tables/bas/</a:t>
            </a:r>
          </a:p>
        </p:txBody>
      </p:sp>
      <p:sp>
        <p:nvSpPr>
          <p:cNvPr id="4" name="Slide Number Placeholder 3"/>
          <p:cNvSpPr>
            <a:spLocks noGrp="1"/>
          </p:cNvSpPr>
          <p:nvPr>
            <p:ph type="sldNum" sz="quarter" idx="5"/>
          </p:nvPr>
        </p:nvSpPr>
        <p:spPr/>
        <p:txBody>
          <a:bodyPr/>
          <a:lstStyle/>
          <a:p>
            <a:fld id="{CA4A48FF-4405-4510-94BF-B67AA43328A4}" type="slidenum">
              <a:rPr lang="en-US" smtClean="0"/>
              <a:t>7</a:t>
            </a:fld>
            <a:endParaRPr lang="en-US"/>
          </a:p>
        </p:txBody>
      </p:sp>
    </p:spTree>
    <p:extLst>
      <p:ext uri="{BB962C8B-B14F-4D97-AF65-F5344CB8AC3E}">
        <p14:creationId xmlns:p14="http://schemas.microsoft.com/office/powerpoint/2010/main" val="42337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pPr>
              <a:buFont typeface="Arial" panose="020B0604020202020204" pitchFamily="34" charset="0"/>
              <a:buNone/>
            </a:pPr>
            <a:r>
              <a:rPr lang="en-US" sz="1200" b="0" i="0" kern="1200">
                <a:solidFill>
                  <a:schemeClr val="tx1"/>
                </a:solidFill>
                <a:effectLst/>
                <a:latin typeface="+mn-lt"/>
                <a:ea typeface="+mn-ea"/>
                <a:cs typeface="+mn-cs"/>
              </a:rPr>
              <a:t>MyPay is the Defense Accounting &amp; Finance (DFAS) website where active duty, guard &amp; reserve members can view, print, and save leave and earnings statements (LES),</a:t>
            </a:r>
            <a:r>
              <a:rPr lang="en-US" sz="1200" b="0" i="0" kern="1200" baseline="0">
                <a:solidFill>
                  <a:schemeClr val="tx1"/>
                </a:solidFill>
                <a:effectLst/>
                <a:latin typeface="+mn-lt"/>
                <a:ea typeface="+mn-ea"/>
                <a:cs typeface="+mn-cs"/>
              </a:rPr>
              <a:t> v</a:t>
            </a:r>
            <a:r>
              <a:rPr lang="en-US" sz="1200" b="0" i="0" kern="1200">
                <a:solidFill>
                  <a:schemeClr val="tx1"/>
                </a:solidFill>
                <a:effectLst/>
                <a:latin typeface="+mn-lt"/>
                <a:ea typeface="+mn-ea"/>
                <a:cs typeface="+mn-cs"/>
              </a:rPr>
              <a:t>iew and print tax statements,</a:t>
            </a:r>
            <a:r>
              <a:rPr lang="en-US" sz="1200" b="0" i="0" kern="1200" baseline="0">
                <a:solidFill>
                  <a:schemeClr val="tx1"/>
                </a:solidFill>
                <a:effectLst/>
                <a:latin typeface="+mn-lt"/>
                <a:ea typeface="+mn-ea"/>
                <a:cs typeface="+mn-cs"/>
              </a:rPr>
              <a:t> m</a:t>
            </a:r>
            <a:r>
              <a:rPr lang="en-US" sz="1200" b="0" i="0" kern="1200">
                <a:solidFill>
                  <a:schemeClr val="tx1"/>
                </a:solidFill>
                <a:effectLst/>
                <a:latin typeface="+mn-lt"/>
                <a:ea typeface="+mn-ea"/>
                <a:cs typeface="+mn-cs"/>
              </a:rPr>
              <a:t>anage the delivery method for all your statements,</a:t>
            </a:r>
            <a:r>
              <a:rPr lang="en-US" sz="1200" b="0" i="0" kern="1200" baseline="0">
                <a:solidFill>
                  <a:schemeClr val="tx1"/>
                </a:solidFill>
                <a:effectLst/>
                <a:latin typeface="+mn-lt"/>
                <a:ea typeface="+mn-ea"/>
                <a:cs typeface="+mn-cs"/>
              </a:rPr>
              <a:t> c</a:t>
            </a:r>
            <a:r>
              <a:rPr lang="en-US" sz="1200" b="0" i="0" kern="1200">
                <a:solidFill>
                  <a:schemeClr val="tx1"/>
                </a:solidFill>
                <a:effectLst/>
                <a:latin typeface="+mn-lt"/>
                <a:ea typeface="+mn-ea"/>
                <a:cs typeface="+mn-cs"/>
              </a:rPr>
              <a:t>hange federal and state tax withholdings,</a:t>
            </a:r>
            <a:r>
              <a:rPr lang="en-US" sz="1200" b="0" i="0" kern="1200" baseline="0">
                <a:solidFill>
                  <a:schemeClr val="tx1"/>
                </a:solidFill>
                <a:effectLst/>
                <a:latin typeface="+mn-lt"/>
                <a:ea typeface="+mn-ea"/>
                <a:cs typeface="+mn-cs"/>
              </a:rPr>
              <a:t> u</a:t>
            </a:r>
            <a:r>
              <a:rPr lang="en-US" sz="1200" b="0" i="0" kern="1200">
                <a:solidFill>
                  <a:schemeClr val="tx1"/>
                </a:solidFill>
                <a:effectLst/>
                <a:latin typeface="+mn-lt"/>
                <a:ea typeface="+mn-ea"/>
                <a:cs typeface="+mn-cs"/>
              </a:rPr>
              <a:t>pdate bank account and electronic fund transfer information,</a:t>
            </a:r>
            <a:r>
              <a:rPr lang="en-US" sz="1200" b="0" i="0" kern="1200" baseline="0">
                <a:solidFill>
                  <a:schemeClr val="tx1"/>
                </a:solidFill>
                <a:effectLst/>
                <a:latin typeface="+mn-lt"/>
                <a:ea typeface="+mn-ea"/>
                <a:cs typeface="+mn-cs"/>
              </a:rPr>
              <a:t> m</a:t>
            </a:r>
            <a:r>
              <a:rPr lang="en-US" sz="1200" b="0" i="0" kern="1200">
                <a:solidFill>
                  <a:schemeClr val="tx1"/>
                </a:solidFill>
                <a:effectLst/>
                <a:latin typeface="+mn-lt"/>
                <a:ea typeface="+mn-ea"/>
                <a:cs typeface="+mn-cs"/>
              </a:rPr>
              <a:t>ake address changes,</a:t>
            </a:r>
            <a:r>
              <a:rPr lang="en-US" sz="1200" b="0" i="0" kern="1200" baseline="0">
                <a:solidFill>
                  <a:schemeClr val="tx1"/>
                </a:solidFill>
                <a:effectLst/>
                <a:latin typeface="+mn-lt"/>
                <a:ea typeface="+mn-ea"/>
                <a:cs typeface="+mn-cs"/>
              </a:rPr>
              <a:t> v</a:t>
            </a:r>
            <a:r>
              <a:rPr lang="en-US" sz="1200" b="0" i="0" kern="1200">
                <a:solidFill>
                  <a:schemeClr val="tx1"/>
                </a:solidFill>
                <a:effectLst/>
                <a:latin typeface="+mn-lt"/>
                <a:ea typeface="+mn-ea"/>
                <a:cs typeface="+mn-cs"/>
              </a:rPr>
              <a:t>iew and print travel vouchers,</a:t>
            </a:r>
            <a:r>
              <a:rPr lang="en-US" sz="1200" b="0" i="0" kern="1200" baseline="0">
                <a:solidFill>
                  <a:schemeClr val="tx1"/>
                </a:solidFill>
                <a:effectLst/>
                <a:latin typeface="+mn-lt"/>
                <a:ea typeface="+mn-ea"/>
                <a:cs typeface="+mn-cs"/>
              </a:rPr>
              <a:t> and c</a:t>
            </a:r>
            <a:r>
              <a:rPr lang="en-US" sz="1200" b="0" i="0" kern="1200">
                <a:solidFill>
                  <a:schemeClr val="tx1"/>
                </a:solidFill>
                <a:effectLst/>
                <a:latin typeface="+mn-lt"/>
                <a:ea typeface="+mn-ea"/>
                <a:cs typeface="+mn-cs"/>
              </a:rPr>
              <a:t>ontrol Thrift Savings Plan enrollment.</a:t>
            </a:r>
            <a:endParaRPr lang="en-US">
              <a:ea typeface="+mn-ea"/>
              <a:cs typeface="+mn-cs"/>
            </a:endParaRPr>
          </a:p>
          <a:p>
            <a:pPr>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CA4A48FF-4405-4510-94BF-B67AA43328A4}" type="slidenum">
              <a:rPr lang="en-US" smtClean="0"/>
              <a:t>8</a:t>
            </a:fld>
            <a:endParaRPr lang="en-US"/>
          </a:p>
        </p:txBody>
      </p:sp>
    </p:spTree>
    <p:extLst>
      <p:ext uri="{BB962C8B-B14F-4D97-AF65-F5344CB8AC3E}">
        <p14:creationId xmlns:p14="http://schemas.microsoft.com/office/powerpoint/2010/main" val="309543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Once</a:t>
            </a:r>
            <a:r>
              <a:rPr lang="en-US" baseline="0"/>
              <a:t> you have logged into MyPay it is important to update your personal settings like your email address and phone number.</a:t>
            </a:r>
            <a:r>
              <a:rPr lang="en-US"/>
              <a:t> </a:t>
            </a:r>
          </a:p>
        </p:txBody>
      </p:sp>
      <p:sp>
        <p:nvSpPr>
          <p:cNvPr id="4" name="Slide Number Placeholder 3"/>
          <p:cNvSpPr>
            <a:spLocks noGrp="1"/>
          </p:cNvSpPr>
          <p:nvPr>
            <p:ph type="sldNum" sz="quarter" idx="10"/>
          </p:nvPr>
        </p:nvSpPr>
        <p:spPr/>
        <p:txBody>
          <a:bodyPr/>
          <a:lstStyle/>
          <a:p>
            <a:fld id="{CA4A48FF-4405-4510-94BF-B67AA43328A4}" type="slidenum">
              <a:rPr lang="en-US" smtClean="0"/>
              <a:t>9</a:t>
            </a:fld>
            <a:endParaRPr lang="en-US"/>
          </a:p>
        </p:txBody>
      </p:sp>
    </p:spTree>
    <p:extLst>
      <p:ext uri="{BB962C8B-B14F-4D97-AF65-F5344CB8AC3E}">
        <p14:creationId xmlns:p14="http://schemas.microsoft.com/office/powerpoint/2010/main" val="197497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00202"/>
            <a:ext cx="103632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90960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3519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00202"/>
            <a:ext cx="103632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90960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16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54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049140"/>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8434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09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7539441"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894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1830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49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7506191"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96047"/>
            <a:ext cx="617220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96044"/>
            <a:ext cx="3932237"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06695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753944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1546167"/>
            <a:ext cx="617220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554104"/>
            <a:ext cx="3932237"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52767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00202"/>
            <a:ext cx="103632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90960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267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57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896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049140"/>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476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57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7539441"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030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4002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973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7506191"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96047"/>
            <a:ext cx="617220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96044"/>
            <a:ext cx="3932237"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14784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753944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1546167"/>
            <a:ext cx="617220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554104"/>
            <a:ext cx="3932237"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281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00202"/>
            <a:ext cx="103632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90960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75100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32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049140"/>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787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049140"/>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77628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747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7539441"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854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9833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433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7506191"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96047"/>
            <a:ext cx="617220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96044"/>
            <a:ext cx="3932237"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98314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753944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1546167"/>
            <a:ext cx="617220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554104"/>
            <a:ext cx="3932237"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52492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00202"/>
            <a:ext cx="103632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90960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94879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834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049140"/>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589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50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194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7539441"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258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5981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03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7506191"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96047"/>
            <a:ext cx="617220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96044"/>
            <a:ext cx="3932237"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46302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753944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1546167"/>
            <a:ext cx="617220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554104"/>
            <a:ext cx="3932237"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134725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7539441"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51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485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80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7506191"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96047"/>
            <a:ext cx="617220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96044"/>
            <a:ext cx="3932237"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3049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753944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1546167"/>
            <a:ext cx="617220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554104"/>
            <a:ext cx="3932237"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3048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5" Type="http://schemas.openxmlformats.org/officeDocument/2006/relationships/image" Target="../media/image5.png"/><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5" Type="http://schemas.openxmlformats.org/officeDocument/2006/relationships/image" Target="../media/image5.png"/><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7507779"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F194770-F31D-40E0-AD6A-41A03B350203}"/>
              </a:ext>
            </a:extLst>
          </p:cNvPr>
          <p:cNvGrpSpPr/>
          <p:nvPr/>
        </p:nvGrpSpPr>
        <p:grpSpPr>
          <a:xfrm>
            <a:off x="4" y="6023667"/>
            <a:ext cx="8423557" cy="748145"/>
            <a:chOff x="2" y="6023664"/>
            <a:chExt cx="6317668" cy="748145"/>
          </a:xfrm>
        </p:grpSpPr>
        <p:pic>
          <p:nvPicPr>
            <p:cNvPr id="8" name="Picture 7">
              <a:extLst>
                <a:ext uri="{FF2B5EF4-FFF2-40B4-BE49-F238E27FC236}">
                  <a16:creationId xmlns:a16="http://schemas.microsoft.com/office/drawing/2014/main" id="{A2943C0D-B8AE-4D88-8AB2-4A60FC7175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6023664"/>
              <a:ext cx="6317668" cy="748145"/>
            </a:xfrm>
            <a:prstGeom prst="rect">
              <a:avLst/>
            </a:prstGeom>
          </p:spPr>
        </p:pic>
        <p:pic>
          <p:nvPicPr>
            <p:cNvPr id="11" name="Picture 10">
              <a:extLst>
                <a:ext uri="{FF2B5EF4-FFF2-40B4-BE49-F238E27FC236}">
                  <a16:creationId xmlns:a16="http://schemas.microsoft.com/office/drawing/2014/main" id="{4270EBCE-BD75-41BC-888F-338796FEA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5308" y="6085462"/>
              <a:ext cx="624547" cy="624547"/>
            </a:xfrm>
            <a:prstGeom prst="rect">
              <a:avLst/>
            </a:prstGeom>
          </p:spPr>
        </p:pic>
      </p:gr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23565" y="547016"/>
            <a:ext cx="2959328" cy="961782"/>
          </a:xfrm>
          <a:prstGeom prst="rect">
            <a:avLst/>
          </a:prstGeom>
        </p:spPr>
      </p:pic>
      <p:pic>
        <p:nvPicPr>
          <p:cNvPr id="9" name="Picture 8">
            <a:extLst>
              <a:ext uri="{FF2B5EF4-FFF2-40B4-BE49-F238E27FC236}">
                <a16:creationId xmlns:a16="http://schemas.microsoft.com/office/drawing/2014/main" id="{5014B7D9-8DEE-417C-89BA-ED84AC0F841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98637" y="5991142"/>
            <a:ext cx="1862051" cy="753908"/>
          </a:xfrm>
          <a:prstGeom prst="rect">
            <a:avLst/>
          </a:prstGeom>
        </p:spPr>
      </p:pic>
      <p:pic>
        <p:nvPicPr>
          <p:cNvPr id="10" name="Picture 9">
            <a:extLst>
              <a:ext uri="{FF2B5EF4-FFF2-40B4-BE49-F238E27FC236}">
                <a16:creationId xmlns:a16="http://schemas.microsoft.com/office/drawing/2014/main" id="{06232A91-ABCB-486E-B618-B1F398EFACC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81927" y="365129"/>
            <a:ext cx="1578740" cy="1184055"/>
          </a:xfrm>
          <a:prstGeom prst="rect">
            <a:avLst/>
          </a:prstGeom>
        </p:spPr>
      </p:pic>
    </p:spTree>
    <p:extLst>
      <p:ext uri="{BB962C8B-B14F-4D97-AF65-F5344CB8AC3E}">
        <p14:creationId xmlns:p14="http://schemas.microsoft.com/office/powerpoint/2010/main" val="22249140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914400" rtl="0" eaLnBrk="1" latinLnBrk="0" hangingPunct="1">
        <a:lnSpc>
          <a:spcPct val="90000"/>
        </a:lnSpc>
        <a:spcBef>
          <a:spcPct val="0"/>
        </a:spcBef>
        <a:buNone/>
        <a:defRPr sz="4000" kern="1200">
          <a:solidFill>
            <a:schemeClr val="bg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7507779"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F194770-F31D-40E0-AD6A-41A03B350203}"/>
              </a:ext>
            </a:extLst>
          </p:cNvPr>
          <p:cNvGrpSpPr/>
          <p:nvPr/>
        </p:nvGrpSpPr>
        <p:grpSpPr>
          <a:xfrm>
            <a:off x="4" y="6023667"/>
            <a:ext cx="8423557" cy="748145"/>
            <a:chOff x="2" y="6023664"/>
            <a:chExt cx="6317668" cy="748145"/>
          </a:xfrm>
        </p:grpSpPr>
        <p:pic>
          <p:nvPicPr>
            <p:cNvPr id="8" name="Picture 7">
              <a:extLst>
                <a:ext uri="{FF2B5EF4-FFF2-40B4-BE49-F238E27FC236}">
                  <a16:creationId xmlns:a16="http://schemas.microsoft.com/office/drawing/2014/main" id="{A2943C0D-B8AE-4D88-8AB2-4A60FC7175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6023664"/>
              <a:ext cx="6317668" cy="748145"/>
            </a:xfrm>
            <a:prstGeom prst="rect">
              <a:avLst/>
            </a:prstGeom>
          </p:spPr>
        </p:pic>
        <p:pic>
          <p:nvPicPr>
            <p:cNvPr id="11" name="Picture 10">
              <a:extLst>
                <a:ext uri="{FF2B5EF4-FFF2-40B4-BE49-F238E27FC236}">
                  <a16:creationId xmlns:a16="http://schemas.microsoft.com/office/drawing/2014/main" id="{4270EBCE-BD75-41BC-888F-338796FEA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5308" y="6085462"/>
              <a:ext cx="624547" cy="624547"/>
            </a:xfrm>
            <a:prstGeom prst="rect">
              <a:avLst/>
            </a:prstGeom>
          </p:spPr>
        </p:pic>
      </p:gr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23565" y="547016"/>
            <a:ext cx="2959328" cy="961782"/>
          </a:xfrm>
          <a:prstGeom prst="rect">
            <a:avLst/>
          </a:prstGeom>
        </p:spPr>
      </p:pic>
      <p:pic>
        <p:nvPicPr>
          <p:cNvPr id="9" name="Picture 8">
            <a:extLst>
              <a:ext uri="{FF2B5EF4-FFF2-40B4-BE49-F238E27FC236}">
                <a16:creationId xmlns:a16="http://schemas.microsoft.com/office/drawing/2014/main" id="{5014B7D9-8DEE-417C-89BA-ED84AC0F841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98637" y="5991142"/>
            <a:ext cx="1862051" cy="753908"/>
          </a:xfrm>
          <a:prstGeom prst="rect">
            <a:avLst/>
          </a:prstGeom>
        </p:spPr>
      </p:pic>
      <p:pic>
        <p:nvPicPr>
          <p:cNvPr id="10" name="Picture 9">
            <a:extLst>
              <a:ext uri="{FF2B5EF4-FFF2-40B4-BE49-F238E27FC236}">
                <a16:creationId xmlns:a16="http://schemas.microsoft.com/office/drawing/2014/main" id="{06232A91-ABCB-486E-B618-B1F398EFACC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81927" y="365129"/>
            <a:ext cx="1578740" cy="1184055"/>
          </a:xfrm>
          <a:prstGeom prst="rect">
            <a:avLst/>
          </a:prstGeom>
        </p:spPr>
      </p:pic>
    </p:spTree>
    <p:extLst>
      <p:ext uri="{BB962C8B-B14F-4D97-AF65-F5344CB8AC3E}">
        <p14:creationId xmlns:p14="http://schemas.microsoft.com/office/powerpoint/2010/main" val="2373391354"/>
      </p:ext>
    </p:extLst>
  </p:cSld>
  <p:clrMap bg1="lt1" tx1="dk1" bg2="lt2" tx2="dk2" accent1="accent1" accent2="accent2" accent3="accent3" accent4="accent4" accent5="accent5" accent6="accent6" hlink="hlink" folHlink="folHlink"/>
  <p:sldLayoutIdLst>
    <p:sldLayoutId id="214748368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xStyles>
    <p:titleStyle>
      <a:lvl1pPr algn="l" defTabSz="914400" rtl="0" eaLnBrk="1" latinLnBrk="0" hangingPunct="1">
        <a:lnSpc>
          <a:spcPct val="90000"/>
        </a:lnSpc>
        <a:spcBef>
          <a:spcPct val="0"/>
        </a:spcBef>
        <a:buNone/>
        <a:defRPr sz="4000" kern="1200">
          <a:solidFill>
            <a:schemeClr val="bg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7507779"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F194770-F31D-40E0-AD6A-41A03B350203}"/>
              </a:ext>
            </a:extLst>
          </p:cNvPr>
          <p:cNvGrpSpPr/>
          <p:nvPr/>
        </p:nvGrpSpPr>
        <p:grpSpPr>
          <a:xfrm>
            <a:off x="4" y="6023667"/>
            <a:ext cx="8423557" cy="748145"/>
            <a:chOff x="2" y="6023664"/>
            <a:chExt cx="6317668" cy="748145"/>
          </a:xfrm>
        </p:grpSpPr>
        <p:pic>
          <p:nvPicPr>
            <p:cNvPr id="8" name="Picture 7">
              <a:extLst>
                <a:ext uri="{FF2B5EF4-FFF2-40B4-BE49-F238E27FC236}">
                  <a16:creationId xmlns:a16="http://schemas.microsoft.com/office/drawing/2014/main" id="{A2943C0D-B8AE-4D88-8AB2-4A60FC7175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6023664"/>
              <a:ext cx="6317668" cy="748145"/>
            </a:xfrm>
            <a:prstGeom prst="rect">
              <a:avLst/>
            </a:prstGeom>
          </p:spPr>
        </p:pic>
        <p:pic>
          <p:nvPicPr>
            <p:cNvPr id="11" name="Picture 10">
              <a:extLst>
                <a:ext uri="{FF2B5EF4-FFF2-40B4-BE49-F238E27FC236}">
                  <a16:creationId xmlns:a16="http://schemas.microsoft.com/office/drawing/2014/main" id="{4270EBCE-BD75-41BC-888F-338796FEA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5308" y="6085462"/>
              <a:ext cx="624547" cy="624547"/>
            </a:xfrm>
            <a:prstGeom prst="rect">
              <a:avLst/>
            </a:prstGeom>
          </p:spPr>
        </p:pic>
      </p:gr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23565" y="547016"/>
            <a:ext cx="2959328" cy="961782"/>
          </a:xfrm>
          <a:prstGeom prst="rect">
            <a:avLst/>
          </a:prstGeom>
        </p:spPr>
      </p:pic>
      <p:pic>
        <p:nvPicPr>
          <p:cNvPr id="9" name="Picture 8">
            <a:extLst>
              <a:ext uri="{FF2B5EF4-FFF2-40B4-BE49-F238E27FC236}">
                <a16:creationId xmlns:a16="http://schemas.microsoft.com/office/drawing/2014/main" id="{5014B7D9-8DEE-417C-89BA-ED84AC0F841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98637" y="5991142"/>
            <a:ext cx="1862051" cy="753908"/>
          </a:xfrm>
          <a:prstGeom prst="rect">
            <a:avLst/>
          </a:prstGeom>
        </p:spPr>
      </p:pic>
      <p:pic>
        <p:nvPicPr>
          <p:cNvPr id="10" name="Picture 9">
            <a:extLst>
              <a:ext uri="{FF2B5EF4-FFF2-40B4-BE49-F238E27FC236}">
                <a16:creationId xmlns:a16="http://schemas.microsoft.com/office/drawing/2014/main" id="{06232A91-ABCB-486E-B618-B1F398EFACC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81927" y="365129"/>
            <a:ext cx="1578740" cy="1184055"/>
          </a:xfrm>
          <a:prstGeom prst="rect">
            <a:avLst/>
          </a:prstGeom>
        </p:spPr>
      </p:pic>
    </p:spTree>
    <p:extLst>
      <p:ext uri="{BB962C8B-B14F-4D97-AF65-F5344CB8AC3E}">
        <p14:creationId xmlns:p14="http://schemas.microsoft.com/office/powerpoint/2010/main" val="3580883734"/>
      </p:ext>
    </p:extLst>
  </p:cSld>
  <p:clrMap bg1="lt1" tx1="dk1" bg2="lt2" tx2="dk2" accent1="accent1" accent2="accent2" accent3="accent3" accent4="accent4" accent5="accent5" accent6="accent6" hlink="hlink" folHlink="folHlink"/>
  <p:sldLayoutIdLst>
    <p:sldLayoutId id="214748373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xStyles>
    <p:titleStyle>
      <a:lvl1pPr algn="l" defTabSz="914400" rtl="0" eaLnBrk="1" latinLnBrk="0" hangingPunct="1">
        <a:lnSpc>
          <a:spcPct val="90000"/>
        </a:lnSpc>
        <a:spcBef>
          <a:spcPct val="0"/>
        </a:spcBef>
        <a:buNone/>
        <a:defRPr sz="4000" kern="1200">
          <a:solidFill>
            <a:schemeClr val="bg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7507779"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F194770-F31D-40E0-AD6A-41A03B350203}"/>
              </a:ext>
            </a:extLst>
          </p:cNvPr>
          <p:cNvGrpSpPr/>
          <p:nvPr/>
        </p:nvGrpSpPr>
        <p:grpSpPr>
          <a:xfrm>
            <a:off x="4" y="6023667"/>
            <a:ext cx="8423557" cy="748145"/>
            <a:chOff x="2" y="6023664"/>
            <a:chExt cx="6317668" cy="748145"/>
          </a:xfrm>
        </p:grpSpPr>
        <p:pic>
          <p:nvPicPr>
            <p:cNvPr id="8" name="Picture 7">
              <a:extLst>
                <a:ext uri="{FF2B5EF4-FFF2-40B4-BE49-F238E27FC236}">
                  <a16:creationId xmlns:a16="http://schemas.microsoft.com/office/drawing/2014/main" id="{A2943C0D-B8AE-4D88-8AB2-4A60FC7175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6023664"/>
              <a:ext cx="6317668" cy="748145"/>
            </a:xfrm>
            <a:prstGeom prst="rect">
              <a:avLst/>
            </a:prstGeom>
          </p:spPr>
        </p:pic>
        <p:pic>
          <p:nvPicPr>
            <p:cNvPr id="11" name="Picture 10">
              <a:extLst>
                <a:ext uri="{FF2B5EF4-FFF2-40B4-BE49-F238E27FC236}">
                  <a16:creationId xmlns:a16="http://schemas.microsoft.com/office/drawing/2014/main" id="{4270EBCE-BD75-41BC-888F-338796FEA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5308" y="6085462"/>
              <a:ext cx="624547" cy="624547"/>
            </a:xfrm>
            <a:prstGeom prst="rect">
              <a:avLst/>
            </a:prstGeom>
          </p:spPr>
        </p:pic>
      </p:gr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23565" y="547016"/>
            <a:ext cx="2959328" cy="961782"/>
          </a:xfrm>
          <a:prstGeom prst="rect">
            <a:avLst/>
          </a:prstGeom>
        </p:spPr>
      </p:pic>
    </p:spTree>
    <p:extLst>
      <p:ext uri="{BB962C8B-B14F-4D97-AF65-F5344CB8AC3E}">
        <p14:creationId xmlns:p14="http://schemas.microsoft.com/office/powerpoint/2010/main" val="27071033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xStyles>
    <p:titleStyle>
      <a:lvl1pPr algn="l" defTabSz="914400" rtl="0" eaLnBrk="1" latinLnBrk="0" hangingPunct="1">
        <a:lnSpc>
          <a:spcPct val="90000"/>
        </a:lnSpc>
        <a:spcBef>
          <a:spcPct val="0"/>
        </a:spcBef>
        <a:buNone/>
        <a:defRPr sz="4000" kern="1200">
          <a:solidFill>
            <a:schemeClr val="bg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7507779"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F194770-F31D-40E0-AD6A-41A03B350203}"/>
              </a:ext>
            </a:extLst>
          </p:cNvPr>
          <p:cNvGrpSpPr/>
          <p:nvPr/>
        </p:nvGrpSpPr>
        <p:grpSpPr>
          <a:xfrm>
            <a:off x="4" y="6023667"/>
            <a:ext cx="8423557" cy="748145"/>
            <a:chOff x="2" y="6023664"/>
            <a:chExt cx="6317668" cy="748145"/>
          </a:xfrm>
        </p:grpSpPr>
        <p:pic>
          <p:nvPicPr>
            <p:cNvPr id="8" name="Picture 7">
              <a:extLst>
                <a:ext uri="{FF2B5EF4-FFF2-40B4-BE49-F238E27FC236}">
                  <a16:creationId xmlns:a16="http://schemas.microsoft.com/office/drawing/2014/main" id="{A2943C0D-B8AE-4D88-8AB2-4A60FC7175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6023664"/>
              <a:ext cx="6317668" cy="748145"/>
            </a:xfrm>
            <a:prstGeom prst="rect">
              <a:avLst/>
            </a:prstGeom>
          </p:spPr>
        </p:pic>
        <p:pic>
          <p:nvPicPr>
            <p:cNvPr id="11" name="Picture 10">
              <a:extLst>
                <a:ext uri="{FF2B5EF4-FFF2-40B4-BE49-F238E27FC236}">
                  <a16:creationId xmlns:a16="http://schemas.microsoft.com/office/drawing/2014/main" id="{4270EBCE-BD75-41BC-888F-338796FEA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5308" y="6085462"/>
              <a:ext cx="624547" cy="624547"/>
            </a:xfrm>
            <a:prstGeom prst="rect">
              <a:avLst/>
            </a:prstGeom>
          </p:spPr>
        </p:pic>
      </p:gr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23565" y="547016"/>
            <a:ext cx="2959328" cy="961782"/>
          </a:xfrm>
          <a:prstGeom prst="rect">
            <a:avLst/>
          </a:prstGeom>
        </p:spPr>
      </p:pic>
    </p:spTree>
    <p:extLst>
      <p:ext uri="{BB962C8B-B14F-4D97-AF65-F5344CB8AC3E}">
        <p14:creationId xmlns:p14="http://schemas.microsoft.com/office/powerpoint/2010/main" val="16830644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lvl1pPr algn="l" defTabSz="914400" rtl="0" eaLnBrk="1" latinLnBrk="0" hangingPunct="1">
        <a:lnSpc>
          <a:spcPct val="90000"/>
        </a:lnSpc>
        <a:spcBef>
          <a:spcPct val="0"/>
        </a:spcBef>
        <a:buNone/>
        <a:defRPr sz="4000" kern="1200">
          <a:solidFill>
            <a:schemeClr val="bg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11369"/>
            <a:ext cx="12192000" cy="1128587"/>
          </a:xfrm>
        </p:spPr>
        <p:txBody>
          <a:bodyPr vert="horz" lIns="91440" tIns="45720" rIns="91440" bIns="45720" rtlCol="0" anchor="t">
            <a:noAutofit/>
          </a:bodyPr>
          <a:lstStyle/>
          <a:p>
            <a:pPr marL="0" indent="0" algn="ctr">
              <a:buNone/>
            </a:pPr>
            <a:r>
              <a:rPr lang="en-US">
                <a:latin typeface="Rockwell"/>
              </a:rPr>
              <a:t>Financial Readiness </a:t>
            </a:r>
            <a:endParaRPr lang="en-US"/>
          </a:p>
        </p:txBody>
      </p:sp>
      <p:sp>
        <p:nvSpPr>
          <p:cNvPr id="5" name="Title 1">
            <a:extLst>
              <a:ext uri="{FF2B5EF4-FFF2-40B4-BE49-F238E27FC236}">
                <a16:creationId xmlns:a16="http://schemas.microsoft.com/office/drawing/2014/main" id="{750F5DBA-878F-4B33-B9D0-02F1D8E5A6E5}"/>
              </a:ext>
            </a:extLst>
          </p:cNvPr>
          <p:cNvSpPr txBox="1">
            <a:spLocks/>
          </p:cNvSpPr>
          <p:nvPr/>
        </p:nvSpPr>
        <p:spPr>
          <a:xfrm>
            <a:off x="2389632" y="2001910"/>
            <a:ext cx="7446264" cy="19097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2"/>
                </a:solidFill>
                <a:latin typeface="Rockwell" panose="02060603020205020403" pitchFamily="18" charset="0"/>
                <a:ea typeface="+mj-ea"/>
                <a:cs typeface="+mj-cs"/>
              </a:defRPr>
            </a:lvl1pPr>
          </a:lstStyle>
          <a:p>
            <a:pPr algn="ctr"/>
            <a:r>
              <a:rPr lang="en-US" sz="6000">
                <a:solidFill>
                  <a:schemeClr val="tx1"/>
                </a:solidFill>
              </a:rPr>
              <a:t>First Term Success Workshop</a:t>
            </a:r>
          </a:p>
        </p:txBody>
      </p:sp>
    </p:spTree>
    <p:extLst>
      <p:ext uri="{BB962C8B-B14F-4D97-AF65-F5344CB8AC3E}">
        <p14:creationId xmlns:p14="http://schemas.microsoft.com/office/powerpoint/2010/main" val="97058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72" y="9013"/>
            <a:ext cx="7507779" cy="1325563"/>
          </a:xfrm>
        </p:spPr>
        <p:txBody>
          <a:bodyPr/>
          <a:lstStyle/>
          <a:p>
            <a:r>
              <a:rPr lang="en-US">
                <a:solidFill>
                  <a:schemeClr val="tx1"/>
                </a:solidFill>
              </a:rPr>
              <a:t>FTSW – MyPay Overview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1182" y="1447256"/>
            <a:ext cx="8129341" cy="420235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675" y="2092569"/>
            <a:ext cx="4466978" cy="3557037"/>
          </a:xfrm>
          <a:prstGeom prst="rect">
            <a:avLst/>
          </a:prstGeom>
        </p:spPr>
      </p:pic>
      <p:sp>
        <p:nvSpPr>
          <p:cNvPr id="8" name="Rounded Rectangular Callout 7"/>
          <p:cNvSpPr/>
          <p:nvPr/>
        </p:nvSpPr>
        <p:spPr>
          <a:xfrm>
            <a:off x="6599990" y="4437672"/>
            <a:ext cx="5514243" cy="1548469"/>
          </a:xfrm>
          <a:prstGeom prst="wedgeRoundRectCallout">
            <a:avLst>
              <a:gd name="adj1" fmla="val 10255"/>
              <a:gd name="adj2" fmla="val -38838"/>
              <a:gd name="adj3" fmla="val 16667"/>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atin typeface="Helvetica Neue"/>
              </a:rPr>
              <a:t>  </a:t>
            </a:r>
            <a:r>
              <a:rPr lang="en-US" b="1" u="sng">
                <a:latin typeface="Rockwell" panose="02060603020205020403" pitchFamily="18" charset="0"/>
              </a:rPr>
              <a:t>How to read an Active Duty Navy </a:t>
            </a:r>
          </a:p>
          <a:p>
            <a:r>
              <a:rPr lang="en-US" b="1">
                <a:latin typeface="Rockwell" panose="02060603020205020403" pitchFamily="18" charset="0"/>
              </a:rPr>
              <a:t>   </a:t>
            </a:r>
            <a:r>
              <a:rPr lang="en-US" b="1" u="sng">
                <a:latin typeface="Rockwell" panose="02060603020205020403" pitchFamily="18" charset="0"/>
              </a:rPr>
              <a:t>Leave and Earnings Statement </a:t>
            </a:r>
          </a:p>
          <a:p>
            <a:endParaRPr lang="en-US" sz="900">
              <a:latin typeface="Rockwell" panose="02060603020205020403" pitchFamily="18" charset="0"/>
            </a:endParaRPr>
          </a:p>
          <a:p>
            <a:r>
              <a:rPr lang="en-US" sz="1000" b="1">
                <a:latin typeface="Rockwell" panose="02060603020205020403" pitchFamily="18" charset="0"/>
              </a:rPr>
              <a:t>This is a guide to help you understand your Leave and Earnings </a:t>
            </a:r>
          </a:p>
          <a:p>
            <a:r>
              <a:rPr lang="en-US" sz="1000" b="1">
                <a:latin typeface="Rockwell" panose="02060603020205020403" pitchFamily="18" charset="0"/>
              </a:rPr>
              <a:t>Statement (LES). The LES is a comprehensive statement of a </a:t>
            </a:r>
          </a:p>
          <a:p>
            <a:r>
              <a:rPr lang="en-US" sz="1000" b="1">
                <a:latin typeface="Rockwell" panose="02060603020205020403" pitchFamily="18" charset="0"/>
              </a:rPr>
              <a:t>member's leave and earnings showing your entitlements, </a:t>
            </a:r>
          </a:p>
          <a:p>
            <a:r>
              <a:rPr lang="en-US" sz="1000" b="1">
                <a:latin typeface="Rockwell" panose="02060603020205020403" pitchFamily="18" charset="0"/>
              </a:rPr>
              <a:t>deductions, allotments, leave information, tax withholding </a:t>
            </a:r>
          </a:p>
          <a:p>
            <a:r>
              <a:rPr lang="en-US" sz="1000" b="1">
                <a:latin typeface="Rockwell" panose="02060603020205020403" pitchFamily="18" charset="0"/>
              </a:rPr>
              <a:t>information, and Thrift Savings Plan (TSP) information. </a:t>
            </a:r>
            <a:endParaRPr lang="en-US" sz="1400">
              <a:latin typeface="Rockwell" panose="02060603020205020403"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4205" y="5440384"/>
            <a:ext cx="1037492" cy="1037492"/>
          </a:xfrm>
          <a:prstGeom prst="rect">
            <a:avLst/>
          </a:prstGeom>
        </p:spPr>
      </p:pic>
      <p:sp>
        <p:nvSpPr>
          <p:cNvPr id="10" name="Oval 9"/>
          <p:cNvSpPr/>
          <p:nvPr/>
        </p:nvSpPr>
        <p:spPr>
          <a:xfrm>
            <a:off x="681182" y="2092569"/>
            <a:ext cx="1855177" cy="420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9259614" y="1903438"/>
            <a:ext cx="2682083" cy="2048451"/>
          </a:xfrm>
          <a:prstGeom prst="wedgeRoundRectCallout">
            <a:avLst>
              <a:gd name="adj1" fmla="val -117891"/>
              <a:gd name="adj2" fmla="val -730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100" b="1" i="0" u="sng">
                <a:solidFill>
                  <a:srgbClr val="333333"/>
                </a:solidFill>
                <a:effectLst/>
                <a:latin typeface="Rockwell"/>
              </a:rPr>
              <a:t>Review Your Leave And Earnings Statement (LES) To Confirm Accuracy</a:t>
            </a:r>
          </a:p>
          <a:p>
            <a:endParaRPr lang="en-US" sz="1100" b="1" i="0">
              <a:solidFill>
                <a:srgbClr val="333333"/>
              </a:solidFill>
              <a:effectLst/>
              <a:latin typeface="Rockwell" panose="02060603020205020403" pitchFamily="18" charset="0"/>
            </a:endParaRPr>
          </a:p>
          <a:p>
            <a:r>
              <a:rPr lang="en-US" sz="1100" b="1" i="0">
                <a:solidFill>
                  <a:srgbClr val="333333"/>
                </a:solidFill>
                <a:effectLst/>
                <a:latin typeface="Rockwell"/>
              </a:rPr>
              <a:t>It is very important and your responsibility to review your LES each pay day to ensure that proper deductions are being withheld.</a:t>
            </a:r>
          </a:p>
        </p:txBody>
      </p:sp>
    </p:spTree>
    <p:extLst>
      <p:ext uri="{BB962C8B-B14F-4D97-AF65-F5344CB8AC3E}">
        <p14:creationId xmlns:p14="http://schemas.microsoft.com/office/powerpoint/2010/main" val="327063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77" y="-50613"/>
            <a:ext cx="9423400" cy="1184055"/>
          </a:xfrm>
        </p:spPr>
        <p:txBody>
          <a:bodyPr/>
          <a:lstStyle/>
          <a:p>
            <a:r>
              <a:rPr lang="en-US">
                <a:solidFill>
                  <a:schemeClr val="tx1"/>
                </a:solidFill>
              </a:rPr>
              <a:t>FTSW – MyPay / TSP Overview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08" y="983885"/>
            <a:ext cx="7762992" cy="3742351"/>
          </a:xfrm>
        </p:spPr>
      </p:pic>
      <p:sp>
        <p:nvSpPr>
          <p:cNvPr id="5" name="Rounded Rectangular Callout 4"/>
          <p:cNvSpPr/>
          <p:nvPr/>
        </p:nvSpPr>
        <p:spPr>
          <a:xfrm>
            <a:off x="8460954" y="3261976"/>
            <a:ext cx="3479000" cy="1069392"/>
          </a:xfrm>
          <a:prstGeom prst="wedgeRoundRectCallout">
            <a:avLst>
              <a:gd name="adj1" fmla="val -144002"/>
              <a:gd name="adj2" fmla="val -5430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100" b="1" i="0" u="sng">
                <a:solidFill>
                  <a:srgbClr val="333333"/>
                </a:solidFill>
                <a:effectLst/>
                <a:latin typeface="Rockwell"/>
              </a:rPr>
              <a:t>Review Your Leave And Earnings Statement (LES) To Confirm Accuracy.</a:t>
            </a:r>
          </a:p>
          <a:p>
            <a:r>
              <a:rPr lang="en-US" sz="1100" b="1" i="0">
                <a:solidFill>
                  <a:srgbClr val="333333"/>
                </a:solidFill>
                <a:effectLst/>
                <a:latin typeface="Rockwell"/>
              </a:rPr>
              <a:t>To participate in TSP, you must have elected a minimum of one percent of your basic pay for either traditional or Roth TSP contribution.</a:t>
            </a:r>
          </a:p>
        </p:txBody>
      </p:sp>
      <p:sp>
        <p:nvSpPr>
          <p:cNvPr id="7" name="Rounded Rectangular Callout 6"/>
          <p:cNvSpPr/>
          <p:nvPr/>
        </p:nvSpPr>
        <p:spPr>
          <a:xfrm>
            <a:off x="8460954" y="1617966"/>
            <a:ext cx="3479000" cy="1578011"/>
          </a:xfrm>
          <a:prstGeom prst="wedgeRoundRectCallout">
            <a:avLst>
              <a:gd name="adj1" fmla="val -94874"/>
              <a:gd name="adj2" fmla="val 1741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100" b="1" i="0" u="sng">
                <a:solidFill>
                  <a:srgbClr val="333333"/>
                </a:solidFill>
                <a:effectLst/>
                <a:latin typeface="Rockwell"/>
              </a:rPr>
              <a:t>Starting your TSP contributions.</a:t>
            </a:r>
            <a:r>
              <a:rPr lang="en-US" sz="1100" b="1" u="sng">
                <a:solidFill>
                  <a:srgbClr val="333333"/>
                </a:solidFill>
                <a:latin typeface="Rockwell"/>
              </a:rPr>
              <a:t> </a:t>
            </a:r>
            <a:endParaRPr lang="en-US" sz="1100" b="1" i="0" u="sng">
              <a:solidFill>
                <a:srgbClr val="333333"/>
              </a:solidFill>
              <a:effectLst/>
              <a:latin typeface="Rockwell" panose="02060603020205020403" pitchFamily="18" charset="0"/>
            </a:endParaRPr>
          </a:p>
          <a:p>
            <a:r>
              <a:rPr lang="en-US" sz="1100" b="1" i="0">
                <a:solidFill>
                  <a:srgbClr val="333333"/>
                </a:solidFill>
                <a:effectLst/>
                <a:latin typeface="Rockwell"/>
              </a:rPr>
              <a:t>The first step in planning participation in TSP is reviewing current pay, bonuses and deductions. This will allow you to determine what percentages of your basic pay, special and incentive pays, and bonuses are available for contribution elections.</a:t>
            </a:r>
          </a:p>
          <a:p>
            <a:endParaRPr lang="en-US" sz="1000" b="1">
              <a:solidFill>
                <a:srgbClr val="333333"/>
              </a:solidFill>
              <a:latin typeface="Helvetica Neue"/>
            </a:endParaRPr>
          </a:p>
        </p:txBody>
      </p:sp>
      <p:sp>
        <p:nvSpPr>
          <p:cNvPr id="8" name="Rounded Rectangular Callout 7"/>
          <p:cNvSpPr/>
          <p:nvPr/>
        </p:nvSpPr>
        <p:spPr>
          <a:xfrm>
            <a:off x="3821557" y="4814371"/>
            <a:ext cx="2592892" cy="946363"/>
          </a:xfrm>
          <a:prstGeom prst="wedgeRoundRectCallout">
            <a:avLst>
              <a:gd name="adj1" fmla="val -27489"/>
              <a:gd name="adj2" fmla="val -21553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100" b="1" u="sng">
                <a:solidFill>
                  <a:srgbClr val="333333"/>
                </a:solidFill>
                <a:latin typeface="Rockwell"/>
              </a:rPr>
              <a:t>Traditional, Roth, or Both?</a:t>
            </a:r>
            <a:endParaRPr lang="en-US" sz="1100" b="1" i="0" u="sng">
              <a:solidFill>
                <a:srgbClr val="333333"/>
              </a:solidFill>
              <a:effectLst/>
              <a:latin typeface="Rockwell"/>
            </a:endParaRPr>
          </a:p>
          <a:p>
            <a:r>
              <a:rPr lang="en-US" sz="1100" b="1" i="0">
                <a:solidFill>
                  <a:srgbClr val="333333"/>
                </a:solidFill>
                <a:effectLst/>
                <a:latin typeface="Rockwell"/>
              </a:rPr>
              <a:t>You may elect Roth or traditional TSP contributions. </a:t>
            </a:r>
            <a:endParaRPr lang="en-US" sz="1100" b="1" i="0">
              <a:solidFill>
                <a:srgbClr val="333333"/>
              </a:solidFill>
              <a:effectLst/>
              <a:latin typeface="Rockwell" panose="02060603020205020403" pitchFamily="18" charset="0"/>
            </a:endParaRPr>
          </a:p>
        </p:txBody>
      </p:sp>
      <p:sp>
        <p:nvSpPr>
          <p:cNvPr id="9" name="Rounded Rectangular Callout 8"/>
          <p:cNvSpPr/>
          <p:nvPr/>
        </p:nvSpPr>
        <p:spPr>
          <a:xfrm>
            <a:off x="105509" y="4814371"/>
            <a:ext cx="3528954" cy="946363"/>
          </a:xfrm>
          <a:prstGeom prst="wedgeRoundRectCallout">
            <a:avLst>
              <a:gd name="adj1" fmla="val 31311"/>
              <a:gd name="adj2" fmla="val -11554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100" b="1" i="0" u="sng">
                <a:solidFill>
                  <a:srgbClr val="333333"/>
                </a:solidFill>
                <a:effectLst/>
                <a:latin typeface="Rockwell"/>
              </a:rPr>
              <a:t>Make sure your current address is up to date.</a:t>
            </a:r>
          </a:p>
          <a:p>
            <a:r>
              <a:rPr lang="en-US" sz="1100" b="1" i="0">
                <a:solidFill>
                  <a:srgbClr val="333333"/>
                </a:solidFill>
                <a:effectLst/>
                <a:latin typeface="Rockwell"/>
              </a:rPr>
              <a:t>Once updated your TSP address change will be posted to your military pay account at the next update</a:t>
            </a:r>
            <a:r>
              <a:rPr lang="en-US" sz="1100" b="1">
                <a:solidFill>
                  <a:srgbClr val="333333"/>
                </a:solidFill>
                <a:latin typeface="Rockwell"/>
              </a:rPr>
              <a:t>.</a:t>
            </a:r>
            <a:endParaRPr lang="en-US" sz="1100" b="1" i="0">
              <a:solidFill>
                <a:srgbClr val="333333"/>
              </a:solidFill>
              <a:effectLst/>
              <a:latin typeface="Rockwell" panose="02060603020205020403" pitchFamily="18" charset="0"/>
            </a:endParaRPr>
          </a:p>
        </p:txBody>
      </p:sp>
      <p:sp>
        <p:nvSpPr>
          <p:cNvPr id="11" name="Rounded Rectangular Callout 10"/>
          <p:cNvSpPr/>
          <p:nvPr/>
        </p:nvSpPr>
        <p:spPr>
          <a:xfrm>
            <a:off x="8460954" y="4397367"/>
            <a:ext cx="3602516" cy="2300888"/>
          </a:xfrm>
          <a:prstGeom prst="wedgeRoundRectCallout">
            <a:avLst>
              <a:gd name="adj1" fmla="val 7503"/>
              <a:gd name="adj2" fmla="val -42347"/>
              <a:gd name="adj3" fmla="val 16667"/>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u="sng">
                <a:latin typeface="Rockwell" panose="02060603020205020403" pitchFamily="18" charset="0"/>
              </a:rPr>
              <a:t>Access Your TSP Features </a:t>
            </a:r>
          </a:p>
          <a:p>
            <a:r>
              <a:rPr lang="en-US" sz="1000" b="1">
                <a:latin typeface="Rockwell" panose="02060603020205020403" pitchFamily="18" charset="0"/>
              </a:rPr>
              <a:t>Explore the new TSP experience redesigned to </a:t>
            </a:r>
          </a:p>
          <a:p>
            <a:r>
              <a:rPr lang="en-US" sz="1000" b="1">
                <a:latin typeface="Rockwell" panose="02060603020205020403" pitchFamily="18" charset="0"/>
              </a:rPr>
              <a:t>help you manage your retirement savings with </a:t>
            </a:r>
          </a:p>
          <a:p>
            <a:r>
              <a:rPr lang="en-US" sz="1000" b="1">
                <a:latin typeface="Rockwell" panose="02060603020205020403" pitchFamily="18" charset="0"/>
              </a:rPr>
              <a:t>new features and tools, flexible access to My</a:t>
            </a:r>
          </a:p>
          <a:p>
            <a:r>
              <a:rPr lang="en-US" sz="1000" b="1">
                <a:latin typeface="Rockwell" panose="02060603020205020403" pitchFamily="18" charset="0"/>
              </a:rPr>
              <a:t>Account, additional options for support from </a:t>
            </a:r>
          </a:p>
          <a:p>
            <a:r>
              <a:rPr lang="en-US" sz="1000" b="1">
                <a:latin typeface="Rockwell" panose="02060603020205020403" pitchFamily="18" charset="0"/>
              </a:rPr>
              <a:t>TSP representatives, and more transactions </a:t>
            </a:r>
          </a:p>
          <a:p>
            <a:r>
              <a:rPr lang="en-US" sz="1000" b="1">
                <a:latin typeface="Rockwell" panose="02060603020205020403" pitchFamily="18" charset="0"/>
              </a:rPr>
              <a:t>you can complete smoothly and securely online</a:t>
            </a:r>
            <a:r>
              <a:rPr lang="en-US" sz="1000">
                <a:latin typeface="Rockwell" panose="02060603020205020403" pitchFamily="18" charset="0"/>
              </a:rPr>
              <a:t>.</a:t>
            </a:r>
          </a:p>
        </p:txBody>
      </p:sp>
      <p:pic>
        <p:nvPicPr>
          <p:cNvPr id="12" name="Picture 11"/>
          <p:cNvPicPr>
            <a:picLocks noChangeAspect="1"/>
          </p:cNvPicPr>
          <p:nvPr/>
        </p:nvPicPr>
        <p:blipFill>
          <a:blip r:embed="rId4"/>
          <a:stretch>
            <a:fillRect/>
          </a:stretch>
        </p:blipFill>
        <p:spPr>
          <a:xfrm>
            <a:off x="10443411" y="5847347"/>
            <a:ext cx="1057198" cy="824453"/>
          </a:xfrm>
          <a:prstGeom prst="rect">
            <a:avLst/>
          </a:prstGeom>
        </p:spPr>
      </p:pic>
      <p:sp>
        <p:nvSpPr>
          <p:cNvPr id="13" name="Oval 12"/>
          <p:cNvSpPr/>
          <p:nvPr/>
        </p:nvSpPr>
        <p:spPr>
          <a:xfrm>
            <a:off x="105508" y="4188330"/>
            <a:ext cx="1881554" cy="5048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9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3083" y="-151517"/>
            <a:ext cx="8950759" cy="1184055"/>
          </a:xfrm>
        </p:spPr>
        <p:txBody>
          <a:bodyPr>
            <a:normAutofit/>
          </a:bodyPr>
          <a:lstStyle/>
          <a:p>
            <a:r>
              <a:rPr lang="en-US">
                <a:solidFill>
                  <a:schemeClr val="tx1"/>
                </a:solidFill>
              </a:rPr>
              <a:t>FTSW –TSP overview -  www.tsp.gov</a:t>
            </a:r>
          </a:p>
        </p:txBody>
      </p:sp>
      <p:pic>
        <p:nvPicPr>
          <p:cNvPr id="8" name="Picture 7"/>
          <p:cNvPicPr>
            <a:picLocks noChangeAspect="1"/>
          </p:cNvPicPr>
          <p:nvPr/>
        </p:nvPicPr>
        <p:blipFill>
          <a:blip r:embed="rId3"/>
          <a:stretch>
            <a:fillRect/>
          </a:stretch>
        </p:blipFill>
        <p:spPr>
          <a:xfrm>
            <a:off x="249479" y="3814012"/>
            <a:ext cx="8569668" cy="2105526"/>
          </a:xfrm>
          <a:prstGeom prst="rect">
            <a:avLst/>
          </a:prstGeom>
          <a:ln w="44450">
            <a:solidFill>
              <a:schemeClr val="tx1"/>
            </a:solidFill>
          </a:ln>
        </p:spPr>
      </p:pic>
      <p:pic>
        <p:nvPicPr>
          <p:cNvPr id="9" name="Picture 8"/>
          <p:cNvPicPr>
            <a:picLocks noChangeAspect="1"/>
          </p:cNvPicPr>
          <p:nvPr/>
        </p:nvPicPr>
        <p:blipFill>
          <a:blip r:embed="rId4"/>
          <a:stretch>
            <a:fillRect/>
          </a:stretch>
        </p:blipFill>
        <p:spPr>
          <a:xfrm>
            <a:off x="2101224" y="864480"/>
            <a:ext cx="8330345" cy="1622962"/>
          </a:xfrm>
          <a:prstGeom prst="rect">
            <a:avLst/>
          </a:prstGeom>
        </p:spPr>
      </p:pic>
      <p:sp>
        <p:nvSpPr>
          <p:cNvPr id="10" name="Rounded Rectangular Callout 9"/>
          <p:cNvSpPr/>
          <p:nvPr/>
        </p:nvSpPr>
        <p:spPr>
          <a:xfrm>
            <a:off x="9444789" y="2564648"/>
            <a:ext cx="2459687" cy="2187825"/>
          </a:xfrm>
          <a:prstGeom prst="wedgeRoundRectCallout">
            <a:avLst>
              <a:gd name="adj1" fmla="val -37692"/>
              <a:gd name="adj2" fmla="val -7682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000" b="1" u="sng">
              <a:solidFill>
                <a:srgbClr val="333333"/>
              </a:solidFill>
              <a:effectLst/>
              <a:latin typeface="Rockwell" panose="02060603020205020403" pitchFamily="18" charset="0"/>
            </a:endParaRPr>
          </a:p>
          <a:p>
            <a:r>
              <a:rPr lang="en-US" sz="1050" b="1" u="sng">
                <a:solidFill>
                  <a:srgbClr val="333333"/>
                </a:solidFill>
                <a:latin typeface="Rockwell" panose="02060603020205020403" pitchFamily="18" charset="0"/>
              </a:rPr>
              <a:t>Set up your login to My Account on tsp.gov and manage your TSP savings efficiently and securely.</a:t>
            </a:r>
          </a:p>
          <a:p>
            <a:endParaRPr lang="en-US" sz="1050" b="1" i="0">
              <a:solidFill>
                <a:srgbClr val="333333"/>
              </a:solidFill>
              <a:effectLst/>
              <a:latin typeface="Rockwell" panose="02060603020205020403" pitchFamily="18" charset="0"/>
            </a:endParaRPr>
          </a:p>
          <a:p>
            <a:r>
              <a:rPr lang="en-US" sz="1050" b="1">
                <a:solidFill>
                  <a:srgbClr val="333333"/>
                </a:solidFill>
                <a:latin typeface="Rockwell" panose="02060603020205020403" pitchFamily="18" charset="0"/>
              </a:rPr>
              <a:t>When you log in to My Account, you can check your account balance, change your investment choices, submit secure transaction requests, and designate your beneficiaries</a:t>
            </a:r>
            <a:r>
              <a:rPr lang="en-US" sz="1000" b="1">
                <a:solidFill>
                  <a:srgbClr val="333333"/>
                </a:solidFill>
                <a:latin typeface="Rockwell" panose="02060603020205020403" pitchFamily="18" charset="0"/>
              </a:rPr>
              <a:t>. </a:t>
            </a:r>
          </a:p>
        </p:txBody>
      </p:sp>
      <p:sp>
        <p:nvSpPr>
          <p:cNvPr id="11" name="Rounded Rectangular Callout 10"/>
          <p:cNvSpPr/>
          <p:nvPr/>
        </p:nvSpPr>
        <p:spPr>
          <a:xfrm>
            <a:off x="249479" y="2384650"/>
            <a:ext cx="2640088" cy="1257358"/>
          </a:xfrm>
          <a:prstGeom prst="wedgeRoundRectCallout">
            <a:avLst>
              <a:gd name="adj1" fmla="val 54586"/>
              <a:gd name="adj2" fmla="val -5554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000" b="1" u="sng">
              <a:solidFill>
                <a:srgbClr val="333333"/>
              </a:solidFill>
              <a:effectLst/>
              <a:latin typeface="Helvetica Neue"/>
            </a:endParaRPr>
          </a:p>
          <a:p>
            <a:endParaRPr lang="en-US" sz="1050" b="1" i="0">
              <a:solidFill>
                <a:srgbClr val="333333"/>
              </a:solidFill>
              <a:effectLst/>
              <a:latin typeface="Helvetica Neue"/>
            </a:endParaRPr>
          </a:p>
          <a:p>
            <a:r>
              <a:rPr lang="en-US" sz="1100" b="1">
                <a:solidFill>
                  <a:srgbClr val="333333"/>
                </a:solidFill>
                <a:latin typeface="Rockwell" panose="02060603020205020403" pitchFamily="18" charset="0"/>
              </a:rPr>
              <a:t>You can change your investment election for new money coming into your TSP account and move money among funds. within your account when you log in to My Account.</a:t>
            </a:r>
          </a:p>
          <a:p>
            <a:endParaRPr lang="en-US" sz="1000" b="1">
              <a:solidFill>
                <a:srgbClr val="333333"/>
              </a:solidFill>
              <a:latin typeface="Helvetica Neue"/>
            </a:endParaRPr>
          </a:p>
          <a:p>
            <a:endParaRPr lang="en-US" sz="900" b="1">
              <a:solidFill>
                <a:srgbClr val="333333"/>
              </a:solidFill>
              <a:latin typeface="Helvetica Neue"/>
            </a:endParaRPr>
          </a:p>
        </p:txBody>
      </p:sp>
      <p:sp>
        <p:nvSpPr>
          <p:cNvPr id="15" name="Rounded Rectangular Callout 14"/>
          <p:cNvSpPr/>
          <p:nvPr/>
        </p:nvSpPr>
        <p:spPr>
          <a:xfrm>
            <a:off x="4333997" y="2384650"/>
            <a:ext cx="4485150" cy="1257358"/>
          </a:xfrm>
          <a:prstGeom prst="wedgeRoundRectCallout">
            <a:avLst>
              <a:gd name="adj1" fmla="val -38160"/>
              <a:gd name="adj2" fmla="val -6110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000" b="1" u="sng">
              <a:solidFill>
                <a:srgbClr val="333333"/>
              </a:solidFill>
              <a:effectLst/>
              <a:latin typeface="Helvetica Neue"/>
            </a:endParaRPr>
          </a:p>
          <a:p>
            <a:endParaRPr lang="en-US" sz="1050" b="1" i="0">
              <a:solidFill>
                <a:srgbClr val="333333"/>
              </a:solidFill>
              <a:effectLst/>
              <a:latin typeface="Helvetica Neue"/>
            </a:endParaRPr>
          </a:p>
          <a:p>
            <a:pPr algn="ctr"/>
            <a:r>
              <a:rPr lang="en-US" sz="1600" b="1" u="sng">
                <a:solidFill>
                  <a:srgbClr val="333333"/>
                </a:solidFill>
                <a:latin typeface="Helvetica Neue"/>
              </a:rPr>
              <a:t>How to invest? </a:t>
            </a:r>
          </a:p>
          <a:p>
            <a:endParaRPr lang="en-US" sz="1050" b="1">
              <a:solidFill>
                <a:srgbClr val="333333"/>
              </a:solidFill>
              <a:latin typeface="Helvetica Neue"/>
            </a:endParaRPr>
          </a:p>
          <a:p>
            <a:r>
              <a:rPr lang="en-US" sz="1050" b="1">
                <a:solidFill>
                  <a:srgbClr val="333333"/>
                </a:solidFill>
                <a:latin typeface="Rockwell" panose="02060603020205020403" pitchFamily="18" charset="0"/>
              </a:rPr>
              <a:t>TSP offers a variety of investment options. You can choose your own mix of investments from a short-term U.S. Treasury security to index funds made of stocks. Or, choose a Lifecycle (L) Funds that uses a professionally determined investment mix designed to deliver a balanced approach to investing.</a:t>
            </a:r>
          </a:p>
          <a:p>
            <a:endParaRPr lang="en-US" sz="1000" b="1">
              <a:solidFill>
                <a:srgbClr val="333333"/>
              </a:solidFill>
              <a:latin typeface="Helvetica Neue"/>
            </a:endParaRPr>
          </a:p>
          <a:p>
            <a:endParaRPr lang="en-US" sz="900" b="1">
              <a:solidFill>
                <a:srgbClr val="333333"/>
              </a:solidFill>
              <a:latin typeface="Helvetica Neue"/>
            </a:endParaRPr>
          </a:p>
        </p:txBody>
      </p:sp>
      <p:sp>
        <p:nvSpPr>
          <p:cNvPr id="16" name="Oval 15"/>
          <p:cNvSpPr/>
          <p:nvPr/>
        </p:nvSpPr>
        <p:spPr>
          <a:xfrm>
            <a:off x="8016659" y="935722"/>
            <a:ext cx="2414911" cy="93065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54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29548" y="2167003"/>
            <a:ext cx="5357230" cy="3171092"/>
          </a:xfrm>
          <a:prstGeom prst="rect">
            <a:avLst/>
          </a:prstGeom>
          <a:ln>
            <a:solidFill>
              <a:schemeClr val="accent3">
                <a:shade val="50000"/>
              </a:schemeClr>
            </a:solidFill>
          </a:ln>
        </p:spPr>
      </p:pic>
      <p:sp>
        <p:nvSpPr>
          <p:cNvPr id="4" name="Title 1"/>
          <p:cNvSpPr>
            <a:spLocks noGrp="1"/>
          </p:cNvSpPr>
          <p:nvPr>
            <p:ph type="title"/>
          </p:nvPr>
        </p:nvSpPr>
        <p:spPr>
          <a:xfrm>
            <a:off x="183936" y="91409"/>
            <a:ext cx="7167359" cy="1184055"/>
          </a:xfrm>
        </p:spPr>
        <p:txBody>
          <a:bodyPr>
            <a:normAutofit/>
          </a:bodyPr>
          <a:lstStyle/>
          <a:p>
            <a:r>
              <a:rPr lang="en-US">
                <a:solidFill>
                  <a:schemeClr val="tx1"/>
                </a:solidFill>
              </a:rPr>
              <a:t>Blended Retirement System</a:t>
            </a:r>
          </a:p>
        </p:txBody>
      </p:sp>
      <p:sp>
        <p:nvSpPr>
          <p:cNvPr id="7" name="Title 1"/>
          <p:cNvSpPr txBox="1">
            <a:spLocks/>
          </p:cNvSpPr>
          <p:nvPr/>
        </p:nvSpPr>
        <p:spPr>
          <a:xfrm>
            <a:off x="3229548" y="1447673"/>
            <a:ext cx="5357230" cy="6178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Rockwell" panose="02060603020205020403" pitchFamily="18" charset="0"/>
                <a:ea typeface="+mj-ea"/>
                <a:cs typeface="+mj-cs"/>
              </a:defRPr>
            </a:lvl1pPr>
          </a:lstStyle>
          <a:p>
            <a:pPr algn="ctr"/>
            <a:r>
              <a:rPr lang="en-US" sz="2400" b="1">
                <a:solidFill>
                  <a:schemeClr val="bg2"/>
                </a:solidFill>
              </a:rPr>
              <a:t>How your contributions matchup</a:t>
            </a:r>
          </a:p>
        </p:txBody>
      </p:sp>
      <p:sp>
        <p:nvSpPr>
          <p:cNvPr id="8" name="Rounded Rectangular Callout 7"/>
          <p:cNvSpPr/>
          <p:nvPr/>
        </p:nvSpPr>
        <p:spPr>
          <a:xfrm>
            <a:off x="112735" y="2310063"/>
            <a:ext cx="2546244" cy="2480593"/>
          </a:xfrm>
          <a:prstGeom prst="wedgeRoundRectCallout">
            <a:avLst>
              <a:gd name="adj1" fmla="val 77065"/>
              <a:gd name="adj2" fmla="val 852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100" b="1" u="sng">
                <a:solidFill>
                  <a:srgbClr val="333333"/>
                </a:solidFill>
                <a:latin typeface="Rockwell"/>
              </a:rPr>
              <a:t>Service Automatic (1%) Contributions</a:t>
            </a:r>
            <a:r>
              <a:rPr lang="en-US" sz="1100" b="1">
                <a:solidFill>
                  <a:srgbClr val="333333"/>
                </a:solidFill>
                <a:latin typeface="Rockwell"/>
              </a:rPr>
              <a:t>. </a:t>
            </a:r>
            <a:endParaRPr lang="en-US" sz="1100" b="1">
              <a:solidFill>
                <a:srgbClr val="333333"/>
              </a:solidFill>
              <a:latin typeface="Rockwell" panose="02060603020205020403" pitchFamily="18" charset="0"/>
            </a:endParaRPr>
          </a:p>
          <a:p>
            <a:endParaRPr lang="en-US" sz="1100" b="1">
              <a:solidFill>
                <a:srgbClr val="333333"/>
              </a:solidFill>
              <a:latin typeface="Rockwell" panose="02060603020205020403" pitchFamily="18" charset="0"/>
            </a:endParaRPr>
          </a:p>
          <a:p>
            <a:r>
              <a:rPr lang="en-US" sz="1100" b="1">
                <a:solidFill>
                  <a:srgbClr val="333333"/>
                </a:solidFill>
                <a:latin typeface="Rockwell"/>
              </a:rPr>
              <a:t>If you opt into the BRS, your service will begin contributing an amount equal to 1% of your basic pay into your TSP account each month. </a:t>
            </a:r>
            <a:endParaRPr lang="en-US" sz="1100" b="1">
              <a:solidFill>
                <a:srgbClr val="333333"/>
              </a:solidFill>
              <a:latin typeface="Rockwell" panose="02060603020205020403" pitchFamily="18" charset="0"/>
            </a:endParaRPr>
          </a:p>
          <a:p>
            <a:endParaRPr lang="en-US" sz="1000" b="1" i="0">
              <a:solidFill>
                <a:srgbClr val="333333"/>
              </a:solidFill>
              <a:effectLst/>
              <a:latin typeface="Helvetica Neue"/>
            </a:endParaRPr>
          </a:p>
        </p:txBody>
      </p:sp>
      <p:sp>
        <p:nvSpPr>
          <p:cNvPr id="9" name="Rounded Rectangular Callout 8"/>
          <p:cNvSpPr/>
          <p:nvPr/>
        </p:nvSpPr>
        <p:spPr>
          <a:xfrm>
            <a:off x="8989778" y="2430379"/>
            <a:ext cx="3047733" cy="2360277"/>
          </a:xfrm>
          <a:prstGeom prst="wedgeRoundRectCallout">
            <a:avLst>
              <a:gd name="adj1" fmla="val -74518"/>
              <a:gd name="adj2" fmla="val 5608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100" b="1" u="sng">
                <a:solidFill>
                  <a:srgbClr val="333333"/>
                </a:solidFill>
                <a:latin typeface="Rockwell"/>
              </a:rPr>
              <a:t>Service Matching Contributions</a:t>
            </a:r>
            <a:r>
              <a:rPr lang="en-US" sz="1100" b="1">
                <a:solidFill>
                  <a:srgbClr val="333333"/>
                </a:solidFill>
                <a:latin typeface="Rockwell"/>
              </a:rPr>
              <a:t>. </a:t>
            </a:r>
            <a:endParaRPr lang="en-US" sz="1100" b="1">
              <a:solidFill>
                <a:srgbClr val="333333"/>
              </a:solidFill>
              <a:latin typeface="Rockwell" panose="02060603020205020403" pitchFamily="18" charset="0"/>
            </a:endParaRPr>
          </a:p>
          <a:p>
            <a:endParaRPr lang="en-US" sz="1100" b="1">
              <a:solidFill>
                <a:srgbClr val="333333"/>
              </a:solidFill>
              <a:latin typeface="Rockwell" panose="02060603020205020403" pitchFamily="18" charset="0"/>
            </a:endParaRPr>
          </a:p>
          <a:p>
            <a:r>
              <a:rPr lang="en-US" sz="1100" b="1">
                <a:solidFill>
                  <a:srgbClr val="333333"/>
                </a:solidFill>
                <a:latin typeface="Rockwell"/>
              </a:rPr>
              <a:t>In addition, if you opt into BRS and elect to contribute a portion of your own pay into your TSP account, your service will match up to an additional 4% of your basic pay. </a:t>
            </a:r>
            <a:endParaRPr lang="en-US" sz="1100" b="1" i="0">
              <a:solidFill>
                <a:srgbClr val="333333"/>
              </a:solidFill>
              <a:effectLst/>
              <a:latin typeface="Rockwell" panose="02060603020205020403" pitchFamily="18" charset="0"/>
            </a:endParaRPr>
          </a:p>
        </p:txBody>
      </p:sp>
      <p:sp>
        <p:nvSpPr>
          <p:cNvPr id="11" name="Rectangle 10"/>
          <p:cNvSpPr/>
          <p:nvPr/>
        </p:nvSpPr>
        <p:spPr>
          <a:xfrm>
            <a:off x="9432098" y="5101389"/>
            <a:ext cx="2605413" cy="165935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a:solidFill>
                  <a:schemeClr val="bg1"/>
                </a:solidFill>
                <a:latin typeface="Rockwell" panose="02060603020205020403" pitchFamily="18" charset="0"/>
              </a:rPr>
              <a:t>A quick guide to BRS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356" y="5582653"/>
            <a:ext cx="1146565" cy="1146565"/>
          </a:xfrm>
          <a:prstGeom prst="rect">
            <a:avLst/>
          </a:prstGeom>
        </p:spPr>
      </p:pic>
      <p:sp>
        <p:nvSpPr>
          <p:cNvPr id="12" name="Rectangle 11"/>
          <p:cNvSpPr/>
          <p:nvPr/>
        </p:nvSpPr>
        <p:spPr>
          <a:xfrm>
            <a:off x="183936" y="5491415"/>
            <a:ext cx="4368504" cy="369332"/>
          </a:xfrm>
          <a:prstGeom prst="rect">
            <a:avLst/>
          </a:prstGeom>
        </p:spPr>
        <p:txBody>
          <a:bodyPr wrap="none" lIns="91440" tIns="45720" rIns="91440" bIns="45720" anchor="t">
            <a:spAutoFit/>
          </a:bodyPr>
          <a:lstStyle/>
          <a:p>
            <a:r>
              <a:rPr lang="en-US"/>
              <a:t>militarypay.defense.gov/blendedretirement/</a:t>
            </a:r>
          </a:p>
        </p:txBody>
      </p:sp>
    </p:spTree>
    <p:extLst>
      <p:ext uri="{BB962C8B-B14F-4D97-AF65-F5344CB8AC3E}">
        <p14:creationId xmlns:p14="http://schemas.microsoft.com/office/powerpoint/2010/main" val="2132796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8758" y="238619"/>
            <a:ext cx="7338872" cy="1184055"/>
          </a:xfrm>
        </p:spPr>
        <p:txBody>
          <a:bodyPr>
            <a:normAutofit/>
          </a:bodyPr>
          <a:lstStyle/>
          <a:p>
            <a:pPr algn="ctr"/>
            <a:r>
              <a:rPr lang="en-US" sz="3600" b="1">
                <a:solidFill>
                  <a:schemeClr val="tx1"/>
                </a:solidFill>
              </a:rPr>
              <a:t>The Servicemembers Civil Relief Act</a:t>
            </a:r>
          </a:p>
        </p:txBody>
      </p:sp>
      <p:sp>
        <p:nvSpPr>
          <p:cNvPr id="12" name="Rectangle 11"/>
          <p:cNvSpPr/>
          <p:nvPr/>
        </p:nvSpPr>
        <p:spPr>
          <a:xfrm>
            <a:off x="7627630" y="1672391"/>
            <a:ext cx="3683373" cy="4130996"/>
          </a:xfrm>
          <a:prstGeom prst="rect">
            <a:avLst/>
          </a:prstGeom>
          <a:solidFill>
            <a:schemeClr val="tx1"/>
          </a:solidFill>
          <a:ln w="635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a:latin typeface="Rockwell" panose="02060603020205020403" pitchFamily="18" charset="0"/>
              </a:rPr>
              <a:t>Know Your Rights</a:t>
            </a:r>
          </a:p>
          <a:p>
            <a:pPr algn="ctr"/>
            <a:endParaRPr lang="en-US" sz="1200">
              <a:latin typeface="Rockwell" panose="02060603020205020403" pitchFamily="18" charset="0"/>
            </a:endParaRPr>
          </a:p>
          <a:p>
            <a:pPr algn="ctr"/>
            <a:r>
              <a:rPr lang="en-US" sz="1200" b="1">
                <a:latin typeface="Rockwell" panose="02060603020205020403" pitchFamily="18" charset="0"/>
              </a:rPr>
              <a:t>For additional information on SCRA scan the QR code below.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3701" y="3239232"/>
            <a:ext cx="1942902" cy="1942902"/>
          </a:xfrm>
          <a:prstGeom prst="rect">
            <a:avLst/>
          </a:prstGeom>
        </p:spPr>
      </p:pic>
      <p:sp>
        <p:nvSpPr>
          <p:cNvPr id="13" name="Rectangle 12"/>
          <p:cNvSpPr/>
          <p:nvPr/>
        </p:nvSpPr>
        <p:spPr>
          <a:xfrm>
            <a:off x="713597" y="1672390"/>
            <a:ext cx="3957374" cy="4130996"/>
          </a:xfrm>
          <a:prstGeom prst="rect">
            <a:avLst/>
          </a:prstGeom>
          <a:solidFill>
            <a:schemeClr val="tx1"/>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sz="2000" b="1" u="sng">
                <a:solidFill>
                  <a:srgbClr val="333333"/>
                </a:solidFill>
                <a:latin typeface="Rockwell" panose="02060603020205020403" pitchFamily="18" charset="0"/>
              </a:rPr>
              <a:t>Benefits and Protections</a:t>
            </a:r>
          </a:p>
          <a:p>
            <a:pPr lvl="0"/>
            <a:endParaRPr lang="en-US" sz="1200" b="1">
              <a:solidFill>
                <a:srgbClr val="333333"/>
              </a:solidFill>
              <a:latin typeface="Rockwell" panose="02060603020205020403" pitchFamily="18" charset="0"/>
            </a:endParaRPr>
          </a:p>
          <a:p>
            <a:pPr marL="171450" lvl="0" indent="-171450">
              <a:buFont typeface="Arial" panose="020B0604020202020204" pitchFamily="34" charset="0"/>
              <a:buChar char="•"/>
            </a:pPr>
            <a:r>
              <a:rPr lang="en-US" sz="1200" b="1">
                <a:solidFill>
                  <a:srgbClr val="333333"/>
                </a:solidFill>
                <a:latin typeface="Rockwell" panose="02060603020205020403" pitchFamily="18" charset="0"/>
              </a:rPr>
              <a:t>One of the most notable protections of SCRA is the requirement for creditors to reduce interest rates to 6% on debt incurred </a:t>
            </a:r>
            <a:r>
              <a:rPr lang="en-US" sz="1200" b="1" u="sng">
                <a:solidFill>
                  <a:srgbClr val="333333"/>
                </a:solidFill>
                <a:latin typeface="Rockwell" panose="02060603020205020403" pitchFamily="18" charset="0"/>
              </a:rPr>
              <a:t>prior</a:t>
            </a:r>
            <a:r>
              <a:rPr lang="en-US" sz="1200" b="1">
                <a:solidFill>
                  <a:srgbClr val="333333"/>
                </a:solidFill>
                <a:latin typeface="Rockwell" panose="02060603020205020403" pitchFamily="18" charset="0"/>
              </a:rPr>
              <a:t> to entering active duty. This includes individual debts, as well as those held jointly with your spouse. </a:t>
            </a:r>
          </a:p>
          <a:p>
            <a:pPr marL="171450" lvl="0" indent="-171450">
              <a:buFont typeface="Arial" panose="020B0604020202020204" pitchFamily="34" charset="0"/>
              <a:buChar char="•"/>
            </a:pPr>
            <a:endParaRPr lang="en-US" sz="1200" b="1">
              <a:solidFill>
                <a:srgbClr val="333333"/>
              </a:solidFill>
              <a:latin typeface="Rockwell" panose="02060603020205020403" pitchFamily="18" charset="0"/>
            </a:endParaRPr>
          </a:p>
          <a:p>
            <a:pPr marL="171450" lvl="0" indent="-171450">
              <a:buFont typeface="Arial" panose="020B0604020202020204" pitchFamily="34" charset="0"/>
              <a:buChar char="•"/>
            </a:pPr>
            <a:r>
              <a:rPr lang="en-US" sz="1200" b="1">
                <a:solidFill>
                  <a:srgbClr val="333333"/>
                </a:solidFill>
                <a:latin typeface="Rockwell" panose="02060603020205020403" pitchFamily="18" charset="0"/>
              </a:rPr>
              <a:t>Termination of residential housing and automobile leases without penalty</a:t>
            </a:r>
          </a:p>
          <a:p>
            <a:pPr marL="171450" lvl="0" indent="-171450">
              <a:buFont typeface="Arial" panose="020B0604020202020204" pitchFamily="34" charset="0"/>
              <a:buChar char="•"/>
            </a:pPr>
            <a:endParaRPr lang="en-US" sz="1200" b="1">
              <a:solidFill>
                <a:srgbClr val="333333"/>
              </a:solidFill>
              <a:latin typeface="Rockwell" panose="02060603020205020403" pitchFamily="18" charset="0"/>
            </a:endParaRPr>
          </a:p>
          <a:p>
            <a:pPr marL="171450" lvl="0" indent="-171450">
              <a:buFont typeface="Arial" panose="020B0604020202020204" pitchFamily="34" charset="0"/>
              <a:buChar char="•"/>
            </a:pPr>
            <a:r>
              <a:rPr lang="en-US" sz="1200" b="1">
                <a:solidFill>
                  <a:srgbClr val="333333"/>
                </a:solidFill>
                <a:latin typeface="Rockwell" panose="02060603020205020403" pitchFamily="18" charset="0"/>
              </a:rPr>
              <a:t>Protections against default judgments in civil cases</a:t>
            </a:r>
          </a:p>
          <a:p>
            <a:pPr marL="171450" lvl="0" indent="-171450">
              <a:buFont typeface="Arial" panose="020B0604020202020204" pitchFamily="34" charset="0"/>
              <a:buChar char="•"/>
            </a:pPr>
            <a:endParaRPr lang="en-US" sz="1200" b="1">
              <a:solidFill>
                <a:srgbClr val="333333"/>
              </a:solidFill>
              <a:latin typeface="Rockwell" panose="02060603020205020403" pitchFamily="18" charset="0"/>
            </a:endParaRPr>
          </a:p>
          <a:p>
            <a:pPr marL="171450" lvl="0" indent="-171450">
              <a:buFont typeface="Arial" panose="020B0604020202020204" pitchFamily="34" charset="0"/>
              <a:buChar char="•"/>
            </a:pPr>
            <a:r>
              <a:rPr lang="en-US" sz="1200" b="1">
                <a:solidFill>
                  <a:srgbClr val="333333"/>
                </a:solidFill>
                <a:latin typeface="Rockwell" panose="02060603020205020403" pitchFamily="18" charset="0"/>
              </a:rPr>
              <a:t>Protections against foreclosure on your home</a:t>
            </a:r>
          </a:p>
          <a:p>
            <a:pPr marL="171450" lvl="0" indent="-171450">
              <a:buFont typeface="Arial" panose="020B0604020202020204" pitchFamily="34" charset="0"/>
              <a:buChar char="•"/>
            </a:pPr>
            <a:endParaRPr lang="en-US" sz="1200" b="1">
              <a:solidFill>
                <a:srgbClr val="333333"/>
              </a:solidFill>
              <a:latin typeface="Rockwell" panose="02060603020205020403" pitchFamily="18" charset="0"/>
            </a:endParaRPr>
          </a:p>
          <a:p>
            <a:pPr marL="171450" lvl="0" indent="-171450">
              <a:buFont typeface="Arial" panose="020B0604020202020204" pitchFamily="34" charset="0"/>
              <a:buChar char="•"/>
            </a:pPr>
            <a:r>
              <a:rPr lang="en-US" sz="1200" b="1">
                <a:solidFill>
                  <a:srgbClr val="333333"/>
                </a:solidFill>
                <a:latin typeface="Rockwell" panose="02060603020205020403" pitchFamily="18" charset="0"/>
              </a:rPr>
              <a:t>Protections against repossession of their property</a:t>
            </a:r>
          </a:p>
          <a:p>
            <a:pPr marL="171450" lvl="0" indent="-171450">
              <a:buFont typeface="Arial" panose="020B0604020202020204" pitchFamily="34" charset="0"/>
              <a:buChar char="•"/>
            </a:pPr>
            <a:endParaRPr lang="en-US" sz="1000" b="1">
              <a:solidFill>
                <a:srgbClr val="333333"/>
              </a:solidFill>
              <a:latin typeface="Helvetica Neue"/>
            </a:endParaRPr>
          </a:p>
          <a:p>
            <a:pPr marL="171450" lvl="0" indent="-171450">
              <a:buFont typeface="Arial" panose="020B0604020202020204" pitchFamily="34" charset="0"/>
              <a:buChar char="•"/>
            </a:pPr>
            <a:endParaRPr lang="en-US" sz="1000" b="1">
              <a:solidFill>
                <a:srgbClr val="333333"/>
              </a:solidFill>
              <a:latin typeface="Helvetica Neue"/>
            </a:endParaRPr>
          </a:p>
          <a:p>
            <a:pPr lvl="0"/>
            <a:endParaRPr lang="en-US" sz="1100" b="1">
              <a:solidFill>
                <a:srgbClr val="333333"/>
              </a:solidFill>
              <a:latin typeface="Helvetica Neue"/>
            </a:endParaRPr>
          </a:p>
        </p:txBody>
      </p:sp>
      <p:pic>
        <p:nvPicPr>
          <p:cNvPr id="5" name="Picture 4"/>
          <p:cNvPicPr>
            <a:picLocks noChangeAspect="1"/>
          </p:cNvPicPr>
          <p:nvPr/>
        </p:nvPicPr>
        <p:blipFill>
          <a:blip r:embed="rId4"/>
          <a:stretch>
            <a:fillRect/>
          </a:stretch>
        </p:blipFill>
        <p:spPr>
          <a:xfrm>
            <a:off x="4037751" y="1869897"/>
            <a:ext cx="4223099" cy="4223099"/>
          </a:xfrm>
          <a:prstGeom prst="rect">
            <a:avLst/>
          </a:prstGeom>
        </p:spPr>
      </p:pic>
    </p:spTree>
    <p:extLst>
      <p:ext uri="{BB962C8B-B14F-4D97-AF65-F5344CB8AC3E}">
        <p14:creationId xmlns:p14="http://schemas.microsoft.com/office/powerpoint/2010/main" val="244450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7" y="113157"/>
            <a:ext cx="9423400" cy="1184055"/>
          </a:xfrm>
        </p:spPr>
        <p:txBody>
          <a:bodyPr>
            <a:normAutofit/>
          </a:bodyPr>
          <a:lstStyle/>
          <a:p>
            <a:r>
              <a:rPr lang="en-US" sz="2800" err="1">
                <a:solidFill>
                  <a:schemeClr val="tx1"/>
                </a:solidFill>
              </a:rPr>
              <a:t>MyNavy</a:t>
            </a:r>
            <a:r>
              <a:rPr lang="en-US" sz="2800">
                <a:solidFill>
                  <a:schemeClr val="tx1"/>
                </a:solidFill>
              </a:rPr>
              <a:t> Financial Literacy Mobile Application </a:t>
            </a:r>
          </a:p>
        </p:txBody>
      </p:sp>
      <p:sp>
        <p:nvSpPr>
          <p:cNvPr id="3" name="Content Placeholder 2"/>
          <p:cNvSpPr>
            <a:spLocks noGrp="1"/>
          </p:cNvSpPr>
          <p:nvPr>
            <p:ph idx="1"/>
          </p:nvPr>
        </p:nvSpPr>
        <p:spPr>
          <a:xfrm>
            <a:off x="226467" y="1677106"/>
            <a:ext cx="10145185" cy="4465764"/>
          </a:xfrm>
        </p:spPr>
        <p:txBody>
          <a:bodyPr vert="horz" lIns="91440" tIns="45720" rIns="91440" bIns="45720" rtlCol="0" anchor="t">
            <a:noAutofit/>
          </a:bodyPr>
          <a:lstStyle/>
          <a:p>
            <a:r>
              <a:rPr lang="en-US" sz="2400">
                <a:latin typeface="Rockwell"/>
              </a:rPr>
              <a:t>The </a:t>
            </a:r>
            <a:r>
              <a:rPr lang="en-US" sz="2400" err="1">
                <a:latin typeface="Rockwell"/>
              </a:rPr>
              <a:t>MyNavy</a:t>
            </a:r>
            <a:r>
              <a:rPr lang="en-US" sz="2400">
                <a:latin typeface="Rockwell"/>
              </a:rPr>
              <a:t> Financial Literacy application provides personnel with information to achieve their personal financial goals and meet the Navy’s financial literacy education requirements. </a:t>
            </a:r>
            <a:endParaRPr lang="en-US" sz="2400"/>
          </a:p>
          <a:p>
            <a:r>
              <a:rPr lang="en-US" sz="2400">
                <a:latin typeface="Rockwell"/>
              </a:rPr>
              <a:t>The application is divided into the following sections for ease of use: </a:t>
            </a:r>
            <a:endParaRPr lang="en-US" sz="2400"/>
          </a:p>
          <a:p>
            <a:pPr lvl="1"/>
            <a:r>
              <a:rPr lang="en-US" sz="2000">
                <a:latin typeface="Rockwell"/>
              </a:rPr>
              <a:t>Financial Readiness Touchpoint Training Courses (required)</a:t>
            </a:r>
            <a:endParaRPr lang="en-US" sz="2000"/>
          </a:p>
          <a:p>
            <a:pPr lvl="1"/>
            <a:r>
              <a:rPr lang="en-US" sz="2000">
                <a:latin typeface="Rockwell"/>
              </a:rPr>
              <a:t>Financial Literacy Resources</a:t>
            </a:r>
          </a:p>
          <a:p>
            <a:pPr lvl="1"/>
            <a:r>
              <a:rPr lang="en-US" sz="2000">
                <a:latin typeface="Rockwell"/>
              </a:rPr>
              <a:t>Blended Retirement System (BRS) </a:t>
            </a:r>
            <a:endParaRPr lang="en-US" sz="2000"/>
          </a:p>
          <a:p>
            <a:pPr lvl="1"/>
            <a:r>
              <a:rPr lang="en-US" sz="2000">
                <a:latin typeface="Rockwell"/>
              </a:rPr>
              <a:t>Future Sailor Financial Readiness Guide </a:t>
            </a:r>
            <a:endParaRPr lang="en-US" sz="2000"/>
          </a:p>
          <a:p>
            <a:pPr lvl="1"/>
            <a:r>
              <a:rPr lang="en-US" sz="2000">
                <a:latin typeface="Rockwell"/>
              </a:rPr>
              <a:t>Debt Destroyer® Workshop </a:t>
            </a:r>
            <a:endParaRPr lang="en-US" sz="2000"/>
          </a:p>
          <a:p>
            <a:pPr lvl="1"/>
            <a:r>
              <a:rPr lang="en-US" sz="2000">
                <a:latin typeface="Rockwell"/>
              </a:rPr>
              <a:t>&amp; Calculators</a:t>
            </a:r>
          </a:p>
          <a:p>
            <a:r>
              <a:rPr lang="en-US" sz="1200" b="1">
                <a:solidFill>
                  <a:schemeClr val="accent5">
                    <a:lumMod val="40000"/>
                    <a:lumOff val="60000"/>
                  </a:schemeClr>
                </a:solidFill>
              </a:rPr>
              <a:t>NOTE: IF YOU COMPLETE THE TOUCHPOINT TRAINING COURSES ON THE APP, AND ENTER YOUR INFORMATION AT THE END OF THE COURSE, IT SHOULD TRANSFER TO YOUR PROFILE AND MARK YOU AS COMPLETING THE REQUIRED “TOUCHPOINT TRAINING COURSES”</a:t>
            </a:r>
          </a:p>
          <a:p>
            <a:endParaRPr lang="en-US" sz="2400">
              <a:latin typeface="Rockwell"/>
            </a:endParaRPr>
          </a:p>
        </p:txBody>
      </p:sp>
      <p:sp>
        <p:nvSpPr>
          <p:cNvPr id="4" name="Rounded Rectangular Callout 3"/>
          <p:cNvSpPr/>
          <p:nvPr/>
        </p:nvSpPr>
        <p:spPr>
          <a:xfrm>
            <a:off x="10505812" y="2088952"/>
            <a:ext cx="1455456" cy="2444048"/>
          </a:xfrm>
          <a:prstGeom prst="wedgeRoundRectCallout">
            <a:avLst>
              <a:gd name="adj1" fmla="val -19271"/>
              <a:gd name="adj2" fmla="val 6627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400" b="1" u="sng">
                <a:solidFill>
                  <a:srgbClr val="333333"/>
                </a:solidFill>
                <a:latin typeface="Helvetica Neue"/>
              </a:rPr>
              <a:t>Learn more &amp; download the app here:</a:t>
            </a:r>
            <a:endParaRPr lang="en-US" sz="1400" b="1">
              <a:solidFill>
                <a:srgbClr val="333333"/>
              </a:solidFill>
              <a:latin typeface="Helvetica Neue"/>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1653" y="5009146"/>
            <a:ext cx="1723773" cy="1723773"/>
          </a:xfrm>
          <a:prstGeom prst="rect">
            <a:avLst/>
          </a:prstGeom>
        </p:spPr>
      </p:pic>
    </p:spTree>
    <p:extLst>
      <p:ext uri="{BB962C8B-B14F-4D97-AF65-F5344CB8AC3E}">
        <p14:creationId xmlns:p14="http://schemas.microsoft.com/office/powerpoint/2010/main" val="248217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264696" y="293928"/>
            <a:ext cx="7738568" cy="1184055"/>
          </a:xfrm>
        </p:spPr>
        <p:txBody>
          <a:bodyPr>
            <a:noAutofit/>
          </a:bodyPr>
          <a:lstStyle/>
          <a:p>
            <a:pPr marL="0" indent="0" algn="ctr">
              <a:buNone/>
            </a:pPr>
            <a:r>
              <a:rPr lang="en-US" sz="3600">
                <a:solidFill>
                  <a:schemeClr val="tx1"/>
                </a:solidFill>
              </a:rPr>
              <a:t>Financial Readiness – Quick Links </a:t>
            </a:r>
          </a:p>
        </p:txBody>
      </p:sp>
      <p:sp>
        <p:nvSpPr>
          <p:cNvPr id="5" name="Rounded Rectangular Callout 4"/>
          <p:cNvSpPr/>
          <p:nvPr/>
        </p:nvSpPr>
        <p:spPr>
          <a:xfrm>
            <a:off x="464741" y="2353726"/>
            <a:ext cx="2121883" cy="2220359"/>
          </a:xfrm>
          <a:prstGeom prst="wedgeRoundRectCallout">
            <a:avLst>
              <a:gd name="adj1" fmla="val 10255"/>
              <a:gd name="adj2" fmla="val -38838"/>
              <a:gd name="adj3" fmla="val 16667"/>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t"/>
          <a:lstStyle/>
          <a:p>
            <a:pPr algn="ctr"/>
            <a:r>
              <a:rPr lang="en-US" sz="1400" b="1" u="sng">
                <a:latin typeface="Rockwell"/>
              </a:rPr>
              <a:t>How to read your</a:t>
            </a:r>
          </a:p>
          <a:p>
            <a:pPr algn="ctr"/>
            <a:r>
              <a:rPr lang="en-US" sz="1400" b="1" u="sng">
                <a:latin typeface="Rockwell"/>
              </a:rPr>
              <a:t>Leave and Earnings Statement </a:t>
            </a:r>
            <a:endParaRPr lang="en-US" sz="1400" b="1" u="sng">
              <a:latin typeface="Rockwell" panose="02060603020205020403" pitchFamily="18" charset="0"/>
            </a:endParaRPr>
          </a:p>
          <a:p>
            <a:endParaRPr lang="en-US" sz="900">
              <a:latin typeface="Helvetica Neue"/>
            </a:endParaRPr>
          </a:p>
        </p:txBody>
      </p:sp>
      <p:pic>
        <p:nvPicPr>
          <p:cNvPr id="6" name="Picture 5"/>
          <p:cNvPicPr>
            <a:picLocks noChangeAspect="1"/>
          </p:cNvPicPr>
          <p:nvPr/>
        </p:nvPicPr>
        <p:blipFill>
          <a:blip r:embed="rId3"/>
          <a:stretch>
            <a:fillRect/>
          </a:stretch>
        </p:blipFill>
        <p:spPr>
          <a:xfrm>
            <a:off x="1007478" y="3245865"/>
            <a:ext cx="1036410" cy="1036410"/>
          </a:xfrm>
          <a:prstGeom prst="rect">
            <a:avLst/>
          </a:prstGeom>
        </p:spPr>
      </p:pic>
      <p:sp>
        <p:nvSpPr>
          <p:cNvPr id="9" name="Rounded Rectangular Callout 8"/>
          <p:cNvSpPr/>
          <p:nvPr/>
        </p:nvSpPr>
        <p:spPr>
          <a:xfrm>
            <a:off x="2796670" y="2353727"/>
            <a:ext cx="2121883" cy="2220359"/>
          </a:xfrm>
          <a:prstGeom prst="wedgeRoundRectCallout">
            <a:avLst>
              <a:gd name="adj1" fmla="val 10255"/>
              <a:gd name="adj2" fmla="val -38838"/>
              <a:gd name="adj3" fmla="val 16667"/>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t"/>
          <a:lstStyle/>
          <a:p>
            <a:pPr algn="ctr"/>
            <a:r>
              <a:rPr lang="en-US" sz="1400" b="1" u="sng">
                <a:latin typeface="Rockwell"/>
              </a:rPr>
              <a:t>Access your Thrift Savings Plan Features </a:t>
            </a:r>
            <a:endParaRPr lang="en-US" sz="1400" b="1" u="sng">
              <a:latin typeface="Rockwell" panose="02060603020205020403" pitchFamily="18" charset="0"/>
            </a:endParaRPr>
          </a:p>
          <a:p>
            <a:endParaRPr lang="en-US" sz="1400">
              <a:latin typeface="Helvetica Neue"/>
            </a:endParaRPr>
          </a:p>
        </p:txBody>
      </p:sp>
      <p:sp>
        <p:nvSpPr>
          <p:cNvPr id="10" name="Rounded Rectangular Callout 9"/>
          <p:cNvSpPr/>
          <p:nvPr/>
        </p:nvSpPr>
        <p:spPr>
          <a:xfrm>
            <a:off x="5128599" y="2353727"/>
            <a:ext cx="2121883" cy="2220359"/>
          </a:xfrm>
          <a:prstGeom prst="wedgeRoundRectCallout">
            <a:avLst>
              <a:gd name="adj1" fmla="val 10255"/>
              <a:gd name="adj2" fmla="val -38838"/>
              <a:gd name="adj3" fmla="val 16667"/>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t"/>
          <a:lstStyle/>
          <a:p>
            <a:pPr algn="ctr"/>
            <a:r>
              <a:rPr lang="en-US" sz="1400" b="1" u="sng">
                <a:latin typeface="Rockwell"/>
              </a:rPr>
              <a:t>A Quick Guide to the Blended Retirement System</a:t>
            </a:r>
          </a:p>
          <a:p>
            <a:endParaRPr lang="en-US" sz="900">
              <a:latin typeface="Helvetica Neue"/>
            </a:endParaRPr>
          </a:p>
        </p:txBody>
      </p:sp>
      <p:sp>
        <p:nvSpPr>
          <p:cNvPr id="11" name="Rounded Rectangular Callout 10"/>
          <p:cNvSpPr/>
          <p:nvPr/>
        </p:nvSpPr>
        <p:spPr>
          <a:xfrm>
            <a:off x="7460528" y="2353728"/>
            <a:ext cx="2121883" cy="2220359"/>
          </a:xfrm>
          <a:prstGeom prst="wedgeRoundRectCallout">
            <a:avLst>
              <a:gd name="adj1" fmla="val 10255"/>
              <a:gd name="adj2" fmla="val -38838"/>
              <a:gd name="adj3" fmla="val 16667"/>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t"/>
          <a:lstStyle/>
          <a:p>
            <a:pPr algn="ctr"/>
            <a:r>
              <a:rPr lang="en-US" sz="1200" b="1" u="sng">
                <a:latin typeface="Rockwell"/>
              </a:rPr>
              <a:t>S</a:t>
            </a:r>
            <a:r>
              <a:rPr lang="en-US" sz="1400" b="1" u="sng">
                <a:latin typeface="Rockwell"/>
              </a:rPr>
              <a:t>ervicemembers Civil Relief Act</a:t>
            </a:r>
          </a:p>
          <a:p>
            <a:endParaRPr lang="en-US" sz="1400">
              <a:latin typeface="Helvetica Neue"/>
            </a:endParaRPr>
          </a:p>
        </p:txBody>
      </p:sp>
      <p:sp>
        <p:nvSpPr>
          <p:cNvPr id="12" name="Rounded Rectangular Callout 11"/>
          <p:cNvSpPr/>
          <p:nvPr/>
        </p:nvSpPr>
        <p:spPr>
          <a:xfrm>
            <a:off x="9792457" y="2353729"/>
            <a:ext cx="2121883" cy="2220359"/>
          </a:xfrm>
          <a:prstGeom prst="wedgeRoundRectCallout">
            <a:avLst>
              <a:gd name="adj1" fmla="val 10255"/>
              <a:gd name="adj2" fmla="val -38838"/>
              <a:gd name="adj3" fmla="val 16667"/>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t"/>
          <a:lstStyle/>
          <a:p>
            <a:pPr algn="ctr"/>
            <a:r>
              <a:rPr lang="en-US" sz="1400" b="1" u="sng" err="1">
                <a:latin typeface="Rockwell"/>
              </a:rPr>
              <a:t>MyNavy</a:t>
            </a:r>
            <a:r>
              <a:rPr lang="en-US" sz="1400" b="1" u="sng">
                <a:latin typeface="Rockwell"/>
              </a:rPr>
              <a:t> Financial Literacy Mobile Application </a:t>
            </a:r>
            <a:endParaRPr lang="en-US" sz="1400" b="1" u="sng">
              <a:latin typeface="Rockwell" panose="02060603020205020403" pitchFamily="18" charset="0"/>
            </a:endParaRPr>
          </a:p>
          <a:p>
            <a:endParaRPr lang="en-US" sz="900">
              <a:latin typeface="Helvetica Neue"/>
            </a:endParaRPr>
          </a:p>
        </p:txBody>
      </p:sp>
      <p:pic>
        <p:nvPicPr>
          <p:cNvPr id="13" name="Picture 12"/>
          <p:cNvPicPr>
            <a:picLocks noChangeAspect="1"/>
          </p:cNvPicPr>
          <p:nvPr/>
        </p:nvPicPr>
        <p:blipFill>
          <a:blip r:embed="rId4"/>
          <a:stretch>
            <a:fillRect/>
          </a:stretch>
        </p:blipFill>
        <p:spPr>
          <a:xfrm>
            <a:off x="3339406" y="3245865"/>
            <a:ext cx="1036410" cy="103641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2163" y="3245865"/>
            <a:ext cx="1014821" cy="101482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3264" y="3245865"/>
            <a:ext cx="1036410" cy="103641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35193" y="3245865"/>
            <a:ext cx="1036410" cy="1036410"/>
          </a:xfrm>
          <a:prstGeom prst="rect">
            <a:avLst/>
          </a:prstGeom>
        </p:spPr>
      </p:pic>
    </p:spTree>
    <p:extLst>
      <p:ext uri="{BB962C8B-B14F-4D97-AF65-F5344CB8AC3E}">
        <p14:creationId xmlns:p14="http://schemas.microsoft.com/office/powerpoint/2010/main" val="357245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582" y="131670"/>
            <a:ext cx="5177432" cy="1011330"/>
          </a:xfrm>
        </p:spPr>
        <p:txBody>
          <a:bodyPr>
            <a:normAutofit fontScale="90000"/>
          </a:bodyPr>
          <a:lstStyle/>
          <a:p>
            <a:pPr algn="l"/>
            <a:r>
              <a:rPr lang="en-US" sz="4000">
                <a:solidFill>
                  <a:srgbClr val="E8B010"/>
                </a:solidFill>
                <a:latin typeface="Rockwell"/>
              </a:rPr>
              <a:t>Review and Summary</a:t>
            </a:r>
          </a:p>
        </p:txBody>
      </p:sp>
      <p:sp>
        <p:nvSpPr>
          <p:cNvPr id="3" name="Subtitle 2"/>
          <p:cNvSpPr>
            <a:spLocks noGrp="1"/>
          </p:cNvSpPr>
          <p:nvPr>
            <p:ph type="subTitle" idx="1"/>
          </p:nvPr>
        </p:nvSpPr>
        <p:spPr>
          <a:xfrm>
            <a:off x="438582" y="1626496"/>
            <a:ext cx="10164228" cy="4170218"/>
          </a:xfrm>
        </p:spPr>
        <p:txBody>
          <a:bodyPr vert="horz" lIns="91440" tIns="45720" rIns="91440" bIns="45720" rtlCol="0" anchor="t">
            <a:normAutofit fontScale="92500" lnSpcReduction="20000"/>
          </a:bodyPr>
          <a:lstStyle/>
          <a:p>
            <a:pPr marL="457200" indent="-457200" algn="l">
              <a:buChar char="§"/>
            </a:pPr>
            <a:r>
              <a:rPr lang="en-US" sz="2800" dirty="0">
                <a:latin typeface="Rockwell"/>
              </a:rPr>
              <a:t>Financial Readiness</a:t>
            </a:r>
          </a:p>
          <a:p>
            <a:pPr marL="457200" indent="-457200" algn="l">
              <a:buChar char="§"/>
            </a:pPr>
            <a:r>
              <a:rPr lang="en-US" sz="2800" dirty="0">
                <a:latin typeface="Rockwell"/>
              </a:rPr>
              <a:t>Basic Pay, Basic Allowance for Housing and Basic Allowance for Subsistence (BAH and BAS)</a:t>
            </a:r>
          </a:p>
          <a:p>
            <a:pPr marL="457200" indent="-457200" algn="l">
              <a:buChar char="§"/>
            </a:pPr>
            <a:r>
              <a:rPr lang="en-US" sz="2800" dirty="0" err="1">
                <a:latin typeface="Rockwell"/>
              </a:rPr>
              <a:t>MyPay</a:t>
            </a:r>
            <a:r>
              <a:rPr lang="en-US" sz="2800" dirty="0">
                <a:latin typeface="Rockwell"/>
              </a:rPr>
              <a:t> functions</a:t>
            </a:r>
          </a:p>
          <a:p>
            <a:pPr marL="457200" indent="-457200" algn="l">
              <a:buChar char="§"/>
            </a:pPr>
            <a:r>
              <a:rPr lang="en-US" sz="2800" dirty="0">
                <a:latin typeface="Rockwell"/>
              </a:rPr>
              <a:t>Thrift Savings Plan (TSP)</a:t>
            </a:r>
          </a:p>
          <a:p>
            <a:pPr marL="457200" indent="-457200" algn="l">
              <a:buChar char="§"/>
            </a:pPr>
            <a:r>
              <a:rPr lang="en-US" sz="2800" dirty="0">
                <a:latin typeface="Rockwell"/>
              </a:rPr>
              <a:t>Blended Retirement System (BRS)</a:t>
            </a:r>
          </a:p>
          <a:p>
            <a:pPr marL="457200" indent="-457200" algn="l">
              <a:buChar char="§"/>
            </a:pPr>
            <a:r>
              <a:rPr lang="en-US" sz="2800" dirty="0" err="1">
                <a:latin typeface="Rockwell"/>
              </a:rPr>
              <a:t>Servicemembers</a:t>
            </a:r>
            <a:r>
              <a:rPr lang="en-US" sz="2800" dirty="0">
                <a:latin typeface="Rockwell"/>
              </a:rPr>
              <a:t> Civil Relief Act (SCRA)</a:t>
            </a:r>
          </a:p>
          <a:p>
            <a:pPr marL="457200" indent="-457200" algn="l">
              <a:buChar char="§"/>
            </a:pPr>
            <a:r>
              <a:rPr lang="en-US" sz="2800" dirty="0">
                <a:latin typeface="Rockwell"/>
              </a:rPr>
              <a:t>MyNavy Financial Literacy Mobile Application</a:t>
            </a:r>
          </a:p>
          <a:p>
            <a:pPr marL="457200" indent="-457200" algn="l">
              <a:buChar char="§"/>
            </a:pPr>
            <a:endParaRPr lang="en-US" sz="2800" dirty="0">
              <a:latin typeface="Rockwell"/>
            </a:endParaRPr>
          </a:p>
          <a:p>
            <a:r>
              <a:rPr lang="en-US" sz="2800" b="1" dirty="0">
                <a:solidFill>
                  <a:schemeClr val="tx1"/>
                </a:solidFill>
                <a:latin typeface="Rockwell"/>
              </a:rPr>
              <a:t>Questions?</a:t>
            </a:r>
            <a:endParaRPr lang="en-US" sz="2800" dirty="0">
              <a:solidFill>
                <a:schemeClr val="tx1"/>
              </a:solidFill>
            </a:endParaRPr>
          </a:p>
          <a:p>
            <a:pPr marL="457200" indent="-457200" algn="l">
              <a:buChar char="§"/>
            </a:pPr>
            <a:endParaRPr lang="en-US" sz="2800" dirty="0">
              <a:latin typeface="Rockwell"/>
            </a:endParaRPr>
          </a:p>
        </p:txBody>
      </p:sp>
    </p:spTree>
    <p:extLst>
      <p:ext uri="{BB962C8B-B14F-4D97-AF65-F5344CB8AC3E}">
        <p14:creationId xmlns:p14="http://schemas.microsoft.com/office/powerpoint/2010/main" val="195815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71" y="217910"/>
            <a:ext cx="7507779" cy="1325563"/>
          </a:xfrm>
        </p:spPr>
        <p:txBody>
          <a:bodyPr/>
          <a:lstStyle/>
          <a:p>
            <a:r>
              <a:rPr lang="en-US">
                <a:solidFill>
                  <a:schemeClr val="tx1"/>
                </a:solidFill>
              </a:rPr>
              <a:t>Enabling Objectives</a:t>
            </a:r>
          </a:p>
        </p:txBody>
      </p:sp>
      <p:sp>
        <p:nvSpPr>
          <p:cNvPr id="3" name="Content Placeholder 2"/>
          <p:cNvSpPr>
            <a:spLocks noGrp="1"/>
          </p:cNvSpPr>
          <p:nvPr>
            <p:ph idx="1"/>
          </p:nvPr>
        </p:nvSpPr>
        <p:spPr>
          <a:xfrm>
            <a:off x="428871" y="1716391"/>
            <a:ext cx="11167634" cy="4480724"/>
          </a:xfrm>
        </p:spPr>
        <p:txBody>
          <a:bodyPr vert="horz" lIns="91440" tIns="45720" rIns="91440" bIns="45720" rtlCol="0" anchor="t">
            <a:normAutofit lnSpcReduction="10000"/>
          </a:bodyPr>
          <a:lstStyle/>
          <a:p>
            <a:r>
              <a:rPr lang="en-US" dirty="0">
                <a:latin typeface="Rockwell"/>
              </a:rPr>
              <a:t>DEFINE the purpose of financial readiness training.</a:t>
            </a:r>
          </a:p>
          <a:p>
            <a:r>
              <a:rPr lang="en-US" dirty="0">
                <a:latin typeface="Rockwell"/>
              </a:rPr>
              <a:t>EXPLORE the fundamental components of Basic Pay, Basic Allowance for Housing (BAH), and Basic Allowance for Subsistence (BAS).</a:t>
            </a:r>
          </a:p>
          <a:p>
            <a:r>
              <a:rPr lang="en-US" dirty="0">
                <a:latin typeface="Rockwell"/>
              </a:rPr>
              <a:t>IDENTIFY the functions of </a:t>
            </a:r>
            <a:r>
              <a:rPr lang="en-US" dirty="0" err="1">
                <a:latin typeface="Rockwell"/>
              </a:rPr>
              <a:t>myPAY</a:t>
            </a:r>
            <a:r>
              <a:rPr lang="en-US" dirty="0">
                <a:latin typeface="Rockwell"/>
              </a:rPr>
              <a:t>.</a:t>
            </a:r>
            <a:endParaRPr lang="en-US" dirty="0"/>
          </a:p>
          <a:p>
            <a:r>
              <a:rPr lang="en-US" dirty="0">
                <a:latin typeface="Rockwell"/>
              </a:rPr>
              <a:t>DEFINE the purpose of Thrift Savings Plan (TSP) and Blended Retirement System (BRS).</a:t>
            </a:r>
            <a:endParaRPr lang="en-US" dirty="0"/>
          </a:p>
          <a:p>
            <a:r>
              <a:rPr lang="en-US" dirty="0">
                <a:latin typeface="Rockwell"/>
              </a:rPr>
              <a:t>IDENTIFY the </a:t>
            </a:r>
            <a:r>
              <a:rPr lang="en-US" dirty="0" err="1">
                <a:latin typeface="Rockwell"/>
              </a:rPr>
              <a:t>Servicemembers</a:t>
            </a:r>
            <a:r>
              <a:rPr lang="en-US" dirty="0">
                <a:latin typeface="Rockwell"/>
              </a:rPr>
              <a:t> Civil Relief Act (SCRA).</a:t>
            </a:r>
          </a:p>
          <a:p>
            <a:r>
              <a:rPr lang="en-US" dirty="0">
                <a:latin typeface="Rockwell"/>
              </a:rPr>
              <a:t>IDENTIFY the functions of the MyNavy Financial Literacy Mobile Application.</a:t>
            </a:r>
            <a:endParaRPr lang="en-US" dirty="0"/>
          </a:p>
          <a:p>
            <a:pPr lvl="1"/>
            <a:endParaRPr lang="en-US" dirty="0"/>
          </a:p>
          <a:p>
            <a:endParaRPr lang="en-US" dirty="0"/>
          </a:p>
        </p:txBody>
      </p:sp>
    </p:spTree>
    <p:extLst>
      <p:ext uri="{BB962C8B-B14F-4D97-AF65-F5344CB8AC3E}">
        <p14:creationId xmlns:p14="http://schemas.microsoft.com/office/powerpoint/2010/main" val="161674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375" y="262294"/>
            <a:ext cx="4244453" cy="1182040"/>
          </a:xfrm>
        </p:spPr>
        <p:txBody>
          <a:bodyPr>
            <a:normAutofit/>
          </a:bodyPr>
          <a:lstStyle/>
          <a:p>
            <a:pPr algn="l"/>
            <a:r>
              <a:rPr lang="en-US" sz="4000">
                <a:solidFill>
                  <a:srgbClr val="E8B010"/>
                </a:solidFill>
                <a:latin typeface="Rockwell"/>
              </a:rPr>
              <a:t>References</a:t>
            </a:r>
          </a:p>
        </p:txBody>
      </p:sp>
      <p:sp>
        <p:nvSpPr>
          <p:cNvPr id="3" name="Subtitle 2"/>
          <p:cNvSpPr>
            <a:spLocks noGrp="1"/>
          </p:cNvSpPr>
          <p:nvPr>
            <p:ph type="subTitle" idx="1"/>
          </p:nvPr>
        </p:nvSpPr>
        <p:spPr>
          <a:xfrm>
            <a:off x="450375" y="1810202"/>
            <a:ext cx="10164228" cy="4200454"/>
          </a:xfrm>
        </p:spPr>
        <p:txBody>
          <a:bodyPr vert="horz" lIns="91440" tIns="45720" rIns="91440" bIns="45720" rtlCol="0" anchor="t">
            <a:normAutofit/>
          </a:bodyPr>
          <a:lstStyle/>
          <a:p>
            <a:pPr marL="457200" indent="-457200" algn="l">
              <a:buFont typeface="Wingdings" panose="05000000000000000000" pitchFamily="2" charset="2"/>
              <a:buChar char="§"/>
            </a:pPr>
            <a:r>
              <a:rPr lang="en-US" sz="2800" dirty="0">
                <a:latin typeface="Rockwell"/>
              </a:rPr>
              <a:t>Military Compensation- https://militarypay.defense.gov/Pay/</a:t>
            </a:r>
          </a:p>
          <a:p>
            <a:pPr marL="457200" indent="-457200" algn="l">
              <a:buFont typeface="Wingdings" panose="05000000000000000000" pitchFamily="2" charset="2"/>
              <a:buChar char="§"/>
            </a:pPr>
            <a:r>
              <a:rPr lang="en-US" sz="2800" dirty="0">
                <a:latin typeface="Rockwell"/>
              </a:rPr>
              <a:t>My Pay webpage- https://mypay.dfas.mil/ </a:t>
            </a:r>
            <a:endParaRPr lang="en-US" sz="2800" dirty="0"/>
          </a:p>
          <a:p>
            <a:pPr marL="457200" indent="-457200" algn="l">
              <a:buFont typeface="Wingdings" panose="05000000000000000000" pitchFamily="2" charset="2"/>
              <a:buChar char="§"/>
            </a:pPr>
            <a:r>
              <a:rPr lang="en-US" sz="2800" dirty="0">
                <a:latin typeface="Rockwell"/>
              </a:rPr>
              <a:t>Thrift Savings Plan -https://www.tsp.gov/</a:t>
            </a:r>
          </a:p>
          <a:p>
            <a:pPr marL="457200" indent="-457200" algn="l">
              <a:buFont typeface="Wingdings" panose="05000000000000000000" pitchFamily="2" charset="2"/>
              <a:buChar char="§"/>
            </a:pPr>
            <a:r>
              <a:rPr lang="en-US" sz="2800" dirty="0" err="1">
                <a:latin typeface="Rockwell"/>
              </a:rPr>
              <a:t>Servicemembers</a:t>
            </a:r>
            <a:r>
              <a:rPr lang="en-US" sz="2800" dirty="0">
                <a:latin typeface="Rockwell"/>
              </a:rPr>
              <a:t> Civil Relief Act (SCRA) - https://scra.dmdc.osd.mil/scra/#/home</a:t>
            </a:r>
          </a:p>
          <a:p>
            <a:pPr marL="457200" indent="-457200" algn="l">
              <a:buFont typeface="Wingdings" panose="05000000000000000000" pitchFamily="2" charset="2"/>
              <a:buChar char="§"/>
            </a:pPr>
            <a:r>
              <a:rPr lang="en-US" sz="2800" dirty="0">
                <a:latin typeface="Rockwell"/>
              </a:rPr>
              <a:t>https://www.applocker.navy.mil/</a:t>
            </a:r>
          </a:p>
          <a:p>
            <a:pPr marL="457200" indent="-457200" algn="l">
              <a:buFont typeface="Wingdings" panose="05000000000000000000" pitchFamily="2" charset="2"/>
              <a:buChar char="§"/>
            </a:pPr>
            <a:r>
              <a:rPr lang="en-US" sz="2800" dirty="0">
                <a:latin typeface="Rockwell"/>
              </a:rPr>
              <a:t>MyNavy HR- https://www.mynavyhr.navy.mil/References/Pay-Benefits/</a:t>
            </a:r>
          </a:p>
        </p:txBody>
      </p:sp>
    </p:spTree>
    <p:extLst>
      <p:ext uri="{BB962C8B-B14F-4D97-AF65-F5344CB8AC3E}">
        <p14:creationId xmlns:p14="http://schemas.microsoft.com/office/powerpoint/2010/main" val="312016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375" y="262294"/>
            <a:ext cx="4244453" cy="1182040"/>
          </a:xfrm>
        </p:spPr>
        <p:txBody>
          <a:bodyPr>
            <a:normAutofit/>
          </a:bodyPr>
          <a:lstStyle/>
          <a:p>
            <a:pPr algn="l"/>
            <a:r>
              <a:rPr lang="en-US" sz="4000" dirty="0">
                <a:solidFill>
                  <a:srgbClr val="E8B010"/>
                </a:solidFill>
                <a:latin typeface="Rockwell"/>
              </a:rPr>
              <a:t>Purpose</a:t>
            </a:r>
          </a:p>
        </p:txBody>
      </p:sp>
      <p:sp>
        <p:nvSpPr>
          <p:cNvPr id="3" name="Subtitle 2"/>
          <p:cNvSpPr>
            <a:spLocks noGrp="1"/>
          </p:cNvSpPr>
          <p:nvPr>
            <p:ph type="subTitle" idx="1"/>
          </p:nvPr>
        </p:nvSpPr>
        <p:spPr>
          <a:xfrm>
            <a:off x="450375" y="1810202"/>
            <a:ext cx="10164228" cy="4170218"/>
          </a:xfrm>
        </p:spPr>
        <p:txBody>
          <a:bodyPr vert="horz" lIns="91440" tIns="45720" rIns="91440" bIns="45720" rtlCol="0" anchor="t">
            <a:normAutofit/>
          </a:bodyPr>
          <a:lstStyle/>
          <a:p>
            <a:pPr marL="457200" indent="-457200" algn="l">
              <a:buFont typeface="Wingdings" panose="05000000000000000000" pitchFamily="2" charset="2"/>
              <a:buChar char="§"/>
            </a:pPr>
            <a:r>
              <a:rPr lang="en-US" sz="2800" dirty="0">
                <a:latin typeface="Rockwell"/>
              </a:rPr>
              <a:t>Financial readiness of service members and their families is a state in which the successful management of personal financial responsibilities supports a service member’s ability to perform.</a:t>
            </a:r>
          </a:p>
          <a:p>
            <a:pPr marL="457200" indent="-457200" algn="l">
              <a:buFont typeface="Wingdings" panose="05000000000000000000" pitchFamily="2" charset="2"/>
              <a:buChar char="§"/>
            </a:pPr>
            <a:r>
              <a:rPr lang="en-US" sz="2800" dirty="0">
                <a:latin typeface="Rockwell"/>
              </a:rPr>
              <a:t>With more confidence in their personal finances, service members can better focus on the mission requirements.</a:t>
            </a:r>
          </a:p>
        </p:txBody>
      </p:sp>
    </p:spTree>
    <p:extLst>
      <p:ext uri="{BB962C8B-B14F-4D97-AF65-F5344CB8AC3E}">
        <p14:creationId xmlns:p14="http://schemas.microsoft.com/office/powerpoint/2010/main" val="76663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375" y="262294"/>
            <a:ext cx="4244453" cy="1182040"/>
          </a:xfrm>
        </p:spPr>
        <p:txBody>
          <a:bodyPr>
            <a:normAutofit/>
          </a:bodyPr>
          <a:lstStyle/>
          <a:p>
            <a:pPr algn="l"/>
            <a:r>
              <a:rPr lang="en-US" sz="4000" dirty="0">
                <a:solidFill>
                  <a:srgbClr val="E8B010"/>
                </a:solidFill>
                <a:latin typeface="Rockwell"/>
              </a:rPr>
              <a:t>Basic Pay</a:t>
            </a:r>
          </a:p>
        </p:txBody>
      </p:sp>
      <p:sp>
        <p:nvSpPr>
          <p:cNvPr id="3" name="Subtitle 2"/>
          <p:cNvSpPr>
            <a:spLocks noGrp="1"/>
          </p:cNvSpPr>
          <p:nvPr>
            <p:ph type="subTitle" idx="1"/>
          </p:nvPr>
        </p:nvSpPr>
        <p:spPr>
          <a:xfrm>
            <a:off x="450375" y="1810202"/>
            <a:ext cx="10164228" cy="4170218"/>
          </a:xfrm>
        </p:spPr>
        <p:txBody>
          <a:bodyPr vert="horz" lIns="91440" tIns="45720" rIns="91440" bIns="45720" rtlCol="0" anchor="t">
            <a:normAutofit/>
          </a:bodyPr>
          <a:lstStyle/>
          <a:p>
            <a:pPr marL="457200" indent="-457200" algn="l">
              <a:buFont typeface="Wingdings" panose="05000000000000000000" pitchFamily="2" charset="2"/>
              <a:buChar char="§"/>
            </a:pPr>
            <a:r>
              <a:rPr lang="en-US" sz="2800" dirty="0">
                <a:latin typeface="Rockwell"/>
              </a:rPr>
              <a:t>Basic Pay is the standard amount of compensation and fundamental component of Military pay.</a:t>
            </a:r>
          </a:p>
          <a:p>
            <a:pPr marL="457200" indent="-457200" algn="l">
              <a:buFont typeface="Wingdings" panose="05000000000000000000" pitchFamily="2" charset="2"/>
              <a:buChar char="§"/>
            </a:pPr>
            <a:r>
              <a:rPr lang="en-US" sz="2800" dirty="0">
                <a:latin typeface="Rockwell"/>
              </a:rPr>
              <a:t>Based on paygrade (rank), and years of service.</a:t>
            </a:r>
          </a:p>
          <a:p>
            <a:pPr marL="914400" lvl="1" indent="-457200" algn="l">
              <a:buFont typeface="Wingdings" panose="05000000000000000000" pitchFamily="2" charset="2"/>
              <a:buChar char="§"/>
            </a:pPr>
            <a:r>
              <a:rPr lang="en-US" sz="2400" dirty="0">
                <a:latin typeface="Rockwell"/>
              </a:rPr>
              <a:t>Annual Military basic pay raises are linked to the increase in private-sector wages.</a:t>
            </a:r>
          </a:p>
          <a:p>
            <a:pPr marL="914400" lvl="1" indent="-457200" algn="l">
              <a:buFont typeface="Wingdings" panose="05000000000000000000" pitchFamily="2" charset="2"/>
              <a:buChar char="§"/>
            </a:pPr>
            <a:r>
              <a:rPr lang="en-US" sz="2400" dirty="0">
                <a:latin typeface="Rockwell"/>
              </a:rPr>
              <a:t>Pay raises are set by Congress and/or the President.</a:t>
            </a:r>
          </a:p>
          <a:p>
            <a:pPr marL="457200" indent="-457200" algn="l">
              <a:buFont typeface="Wingdings" panose="05000000000000000000" pitchFamily="2" charset="2"/>
              <a:buChar char="§"/>
            </a:pPr>
            <a:r>
              <a:rPr lang="en-US" sz="2800" dirty="0">
                <a:latin typeface="Rockwell"/>
              </a:rPr>
              <a:t>To view current Basic Pay chart, visit</a:t>
            </a:r>
            <a:br>
              <a:rPr lang="en-US" sz="2800" dirty="0">
                <a:latin typeface="Rockwell"/>
              </a:rPr>
            </a:br>
            <a:r>
              <a:rPr lang="en-US" sz="2800" dirty="0">
                <a:latin typeface="Rockwell"/>
              </a:rPr>
              <a:t>https://militarypay.defense.gov/Pay/Basic-Pay/Active-Duty-Pay/</a:t>
            </a:r>
          </a:p>
        </p:txBody>
      </p:sp>
    </p:spTree>
    <p:extLst>
      <p:ext uri="{BB962C8B-B14F-4D97-AF65-F5344CB8AC3E}">
        <p14:creationId xmlns:p14="http://schemas.microsoft.com/office/powerpoint/2010/main" val="401382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375" y="262294"/>
            <a:ext cx="7803609" cy="1371434"/>
          </a:xfrm>
        </p:spPr>
        <p:txBody>
          <a:bodyPr>
            <a:normAutofit/>
          </a:bodyPr>
          <a:lstStyle/>
          <a:p>
            <a:pPr algn="l"/>
            <a:r>
              <a:rPr lang="en-US" sz="4000" dirty="0">
                <a:solidFill>
                  <a:srgbClr val="E8B010"/>
                </a:solidFill>
                <a:latin typeface="Rockwell"/>
              </a:rPr>
              <a:t>Basic Allowance for Housing (BAH)</a:t>
            </a:r>
          </a:p>
        </p:txBody>
      </p:sp>
      <p:sp>
        <p:nvSpPr>
          <p:cNvPr id="3" name="Subtitle 2"/>
          <p:cNvSpPr>
            <a:spLocks noGrp="1"/>
          </p:cNvSpPr>
          <p:nvPr>
            <p:ph type="subTitle" idx="1"/>
          </p:nvPr>
        </p:nvSpPr>
        <p:spPr>
          <a:xfrm>
            <a:off x="450375" y="1810202"/>
            <a:ext cx="10164228" cy="4170218"/>
          </a:xfrm>
        </p:spPr>
        <p:txBody>
          <a:bodyPr vert="horz" lIns="91440" tIns="45720" rIns="91440" bIns="45720" rtlCol="0" anchor="t">
            <a:normAutofit/>
          </a:bodyPr>
          <a:lstStyle/>
          <a:p>
            <a:pPr marL="457200" indent="-457200" algn="l">
              <a:buFont typeface="Wingdings" panose="05000000000000000000" pitchFamily="2" charset="2"/>
              <a:buChar char="§"/>
            </a:pPr>
            <a:r>
              <a:rPr lang="en-US" sz="2800" dirty="0">
                <a:latin typeface="Rockwell"/>
              </a:rPr>
              <a:t>BAH is an allowance to offset the cost of housing when you do not receive government-provided housing.</a:t>
            </a:r>
          </a:p>
          <a:p>
            <a:pPr marL="457200" indent="-457200" algn="l">
              <a:buFont typeface="Wingdings" panose="05000000000000000000" pitchFamily="2" charset="2"/>
              <a:buChar char="§"/>
            </a:pPr>
            <a:r>
              <a:rPr lang="en-US" sz="2800" dirty="0">
                <a:latin typeface="Rockwell"/>
              </a:rPr>
              <a:t>Different types of BAH:</a:t>
            </a:r>
          </a:p>
          <a:p>
            <a:pPr marL="914400" lvl="1" indent="-457200" algn="l">
              <a:buFont typeface="Wingdings" panose="05000000000000000000" pitchFamily="2" charset="2"/>
              <a:buChar char="§"/>
            </a:pPr>
            <a:r>
              <a:rPr lang="en-US" sz="2400" dirty="0">
                <a:latin typeface="Rockwell"/>
              </a:rPr>
              <a:t>BAH with Dependents</a:t>
            </a:r>
          </a:p>
          <a:p>
            <a:pPr marL="914400" lvl="1" indent="-457200" algn="l">
              <a:buFont typeface="Wingdings" panose="05000000000000000000" pitchFamily="2" charset="2"/>
              <a:buChar char="§"/>
            </a:pPr>
            <a:r>
              <a:rPr lang="en-US" sz="2400" dirty="0">
                <a:latin typeface="Rockwell"/>
              </a:rPr>
              <a:t>BAH without Dependents</a:t>
            </a:r>
          </a:p>
          <a:p>
            <a:pPr marL="914400" lvl="1" indent="-457200" algn="l">
              <a:buFont typeface="Wingdings" panose="05000000000000000000" pitchFamily="2" charset="2"/>
              <a:buChar char="§"/>
            </a:pPr>
            <a:r>
              <a:rPr lang="en-US" sz="2400" dirty="0">
                <a:latin typeface="Rockwell"/>
              </a:rPr>
              <a:t>Partial BAH</a:t>
            </a:r>
          </a:p>
          <a:p>
            <a:pPr marL="914400" lvl="1" indent="-457200" algn="l">
              <a:buFont typeface="Wingdings" panose="05000000000000000000" pitchFamily="2" charset="2"/>
              <a:buChar char="§"/>
            </a:pPr>
            <a:r>
              <a:rPr lang="en-US" sz="2400" dirty="0">
                <a:latin typeface="Rockwell"/>
              </a:rPr>
              <a:t>BAH Reserve Component/Transit BAH</a:t>
            </a:r>
          </a:p>
          <a:p>
            <a:pPr marL="914400" lvl="1" indent="-457200" algn="l">
              <a:buFont typeface="Wingdings" panose="05000000000000000000" pitchFamily="2" charset="2"/>
              <a:buChar char="§"/>
            </a:pPr>
            <a:r>
              <a:rPr lang="en-US" sz="2400" dirty="0">
                <a:latin typeface="Rockwell"/>
              </a:rPr>
              <a:t>BAH Differential</a:t>
            </a:r>
          </a:p>
        </p:txBody>
      </p:sp>
    </p:spTree>
    <p:extLst>
      <p:ext uri="{BB962C8B-B14F-4D97-AF65-F5344CB8AC3E}">
        <p14:creationId xmlns:p14="http://schemas.microsoft.com/office/powerpoint/2010/main" val="369540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375" y="262294"/>
            <a:ext cx="7803609" cy="1371434"/>
          </a:xfrm>
        </p:spPr>
        <p:txBody>
          <a:bodyPr>
            <a:normAutofit/>
          </a:bodyPr>
          <a:lstStyle/>
          <a:p>
            <a:pPr algn="l"/>
            <a:r>
              <a:rPr lang="en-US" sz="4000" dirty="0">
                <a:solidFill>
                  <a:srgbClr val="E8B010"/>
                </a:solidFill>
                <a:latin typeface="Rockwell"/>
              </a:rPr>
              <a:t>Basic Allowance for Subsistence (BAS)</a:t>
            </a:r>
          </a:p>
        </p:txBody>
      </p:sp>
      <p:sp>
        <p:nvSpPr>
          <p:cNvPr id="3" name="Subtitle 2"/>
          <p:cNvSpPr>
            <a:spLocks noGrp="1"/>
          </p:cNvSpPr>
          <p:nvPr>
            <p:ph type="subTitle" idx="1"/>
          </p:nvPr>
        </p:nvSpPr>
        <p:spPr>
          <a:xfrm>
            <a:off x="450375" y="1810202"/>
            <a:ext cx="10164228" cy="4170218"/>
          </a:xfrm>
        </p:spPr>
        <p:txBody>
          <a:bodyPr vert="horz" lIns="91440" tIns="45720" rIns="91440" bIns="45720" rtlCol="0" anchor="t">
            <a:normAutofit/>
          </a:bodyPr>
          <a:lstStyle/>
          <a:p>
            <a:pPr marL="457200" indent="-457200" algn="l">
              <a:buFont typeface="Wingdings" panose="05000000000000000000" pitchFamily="2" charset="2"/>
              <a:buChar char="§"/>
            </a:pPr>
            <a:r>
              <a:rPr lang="en-US" sz="2800" dirty="0">
                <a:latin typeface="Rockwell"/>
              </a:rPr>
              <a:t>BAS is meant to offset costs for a member's meals. </a:t>
            </a:r>
          </a:p>
          <a:p>
            <a:pPr marL="457200" indent="-457200" algn="l">
              <a:buFont typeface="Wingdings" panose="05000000000000000000" pitchFamily="2" charset="2"/>
              <a:buChar char="§"/>
            </a:pPr>
            <a:r>
              <a:rPr lang="en-US" sz="2800" dirty="0">
                <a:latin typeface="Rockwell"/>
              </a:rPr>
              <a:t>Beginning on January 1, 2002, all enlisted members get full BAS, but pay for their meals (including those provided by the government).</a:t>
            </a:r>
          </a:p>
          <a:p>
            <a:pPr marL="457200" indent="-457200" algn="l">
              <a:buFont typeface="Wingdings" panose="05000000000000000000" pitchFamily="2" charset="2"/>
              <a:buChar char="§"/>
            </a:pPr>
            <a:r>
              <a:rPr lang="en-US" sz="2800" dirty="0">
                <a:latin typeface="Rockwell"/>
              </a:rPr>
              <a:t>This allowance is not intended to offset the costs of meals for family members.</a:t>
            </a:r>
          </a:p>
          <a:p>
            <a:pPr marL="457200" indent="-457200" algn="l">
              <a:buFont typeface="Wingdings" panose="05000000000000000000" pitchFamily="2" charset="2"/>
              <a:buChar char="§"/>
            </a:pPr>
            <a:r>
              <a:rPr lang="en-US" sz="2800" dirty="0">
                <a:latin typeface="Rockwell"/>
              </a:rPr>
              <a:t>2024 BAS Rates:</a:t>
            </a:r>
          </a:p>
          <a:p>
            <a:pPr marL="914400" lvl="1" indent="-457200" algn="l">
              <a:buFont typeface="Wingdings" panose="05000000000000000000" pitchFamily="2" charset="2"/>
              <a:buChar char="§"/>
            </a:pPr>
            <a:r>
              <a:rPr lang="en-US" sz="2400" dirty="0">
                <a:latin typeface="Rockwell"/>
              </a:rPr>
              <a:t>Officers- $316.98 a month</a:t>
            </a:r>
          </a:p>
          <a:p>
            <a:pPr marL="914400" lvl="1" indent="-457200" algn="l">
              <a:buFont typeface="Wingdings" panose="05000000000000000000" pitchFamily="2" charset="2"/>
              <a:buChar char="§"/>
            </a:pPr>
            <a:r>
              <a:rPr lang="en-US" sz="2400" dirty="0">
                <a:latin typeface="Rockwell"/>
              </a:rPr>
              <a:t>Enlisted- $460.25 a month</a:t>
            </a:r>
          </a:p>
        </p:txBody>
      </p:sp>
    </p:spTree>
    <p:extLst>
      <p:ext uri="{BB962C8B-B14F-4D97-AF65-F5344CB8AC3E}">
        <p14:creationId xmlns:p14="http://schemas.microsoft.com/office/powerpoint/2010/main" val="223521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05" y="213123"/>
            <a:ext cx="6199187" cy="1184055"/>
          </a:xfrm>
        </p:spPr>
        <p:txBody>
          <a:bodyPr/>
          <a:lstStyle/>
          <a:p>
            <a:r>
              <a:rPr lang="en-US">
                <a:solidFill>
                  <a:schemeClr val="tx1"/>
                </a:solidFill>
              </a:rPr>
              <a:t>FTSW – MyPay Overview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705" y="1580843"/>
            <a:ext cx="8922058" cy="3954984"/>
          </a:xfrm>
        </p:spPr>
      </p:pic>
      <p:sp>
        <p:nvSpPr>
          <p:cNvPr id="5" name="Rounded Rectangular Callout 4"/>
          <p:cNvSpPr/>
          <p:nvPr/>
        </p:nvSpPr>
        <p:spPr>
          <a:xfrm>
            <a:off x="605146" y="4415588"/>
            <a:ext cx="4881253" cy="1521187"/>
          </a:xfrm>
          <a:prstGeom prst="wedgeRoundRectCallout">
            <a:avLst>
              <a:gd name="adj1" fmla="val 58215"/>
              <a:gd name="adj2" fmla="val -15027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200" b="1" i="0">
                <a:solidFill>
                  <a:srgbClr val="333333"/>
                </a:solidFill>
                <a:effectLst/>
                <a:latin typeface="Rockwell"/>
              </a:rPr>
              <a:t>With </a:t>
            </a:r>
            <a:r>
              <a:rPr lang="en-US" sz="1200" b="1">
                <a:solidFill>
                  <a:srgbClr val="333333"/>
                </a:solidFill>
                <a:latin typeface="Rockwell"/>
              </a:rPr>
              <a:t>M</a:t>
            </a:r>
            <a:r>
              <a:rPr lang="en-US" sz="1200" b="1" i="0">
                <a:solidFill>
                  <a:srgbClr val="333333"/>
                </a:solidFill>
                <a:effectLst/>
                <a:latin typeface="Rockwell"/>
              </a:rPr>
              <a:t>yPay, you can:</a:t>
            </a:r>
          </a:p>
          <a:p>
            <a:pPr>
              <a:buFont typeface="Arial" panose="020B0604020202020204" pitchFamily="34" charset="0"/>
              <a:buChar char="•"/>
            </a:pPr>
            <a:r>
              <a:rPr lang="en-US" sz="1200" b="1" i="0">
                <a:solidFill>
                  <a:srgbClr val="333333"/>
                </a:solidFill>
                <a:effectLst/>
                <a:latin typeface="Rockwell"/>
              </a:rPr>
              <a:t>View, print, and save Leave and Earnings Statements (LES)</a:t>
            </a:r>
            <a:r>
              <a:rPr lang="en-US" sz="1200" b="1">
                <a:solidFill>
                  <a:srgbClr val="333333"/>
                </a:solidFill>
                <a:latin typeface="Rockwell"/>
              </a:rPr>
              <a:t> </a:t>
            </a:r>
            <a:endParaRPr lang="en-US" sz="1200" b="1" i="0">
              <a:solidFill>
                <a:srgbClr val="333333"/>
              </a:solidFill>
              <a:effectLst/>
              <a:latin typeface="Rockwell" panose="02060603020205020403" pitchFamily="18" charset="0"/>
            </a:endParaRPr>
          </a:p>
          <a:p>
            <a:pPr>
              <a:buFont typeface="Arial" panose="020B0604020202020204" pitchFamily="34" charset="0"/>
              <a:buChar char="•"/>
            </a:pPr>
            <a:r>
              <a:rPr lang="en-US" sz="1200" b="1" i="0">
                <a:solidFill>
                  <a:srgbClr val="333333"/>
                </a:solidFill>
                <a:effectLst/>
                <a:latin typeface="Rockwell"/>
              </a:rPr>
              <a:t>View and print tax statements</a:t>
            </a:r>
          </a:p>
          <a:p>
            <a:pPr>
              <a:buFont typeface="Arial" panose="020B0604020202020204" pitchFamily="34" charset="0"/>
              <a:buChar char="•"/>
            </a:pPr>
            <a:r>
              <a:rPr lang="en-US" sz="1200" b="1" i="0">
                <a:solidFill>
                  <a:srgbClr val="333333"/>
                </a:solidFill>
                <a:effectLst/>
                <a:latin typeface="Rockwell"/>
              </a:rPr>
              <a:t>Manage the delivery method for all your statements</a:t>
            </a:r>
          </a:p>
          <a:p>
            <a:pPr>
              <a:buFont typeface="Arial" panose="020B0604020202020204" pitchFamily="34" charset="0"/>
              <a:buChar char="•"/>
            </a:pPr>
            <a:r>
              <a:rPr lang="en-US" sz="1200" b="1">
                <a:solidFill>
                  <a:srgbClr val="333333"/>
                </a:solidFill>
                <a:latin typeface="Rockwell"/>
              </a:rPr>
              <a:t> and so much more</a:t>
            </a:r>
            <a:endParaRPr lang="en-US" sz="1200" b="1" i="0">
              <a:solidFill>
                <a:srgbClr val="333333"/>
              </a:solidFill>
              <a:effectLst/>
              <a:latin typeface="Rockwell"/>
            </a:endParaRPr>
          </a:p>
        </p:txBody>
      </p:sp>
      <p:sp>
        <p:nvSpPr>
          <p:cNvPr id="6" name="Rounded Rectangular Callout 5"/>
          <p:cNvSpPr/>
          <p:nvPr/>
        </p:nvSpPr>
        <p:spPr>
          <a:xfrm>
            <a:off x="9661359" y="1804089"/>
            <a:ext cx="2416234" cy="4609069"/>
          </a:xfrm>
          <a:prstGeom prst="wedgeRoundRectCallout">
            <a:avLst>
              <a:gd name="adj1" fmla="val -163216"/>
              <a:gd name="adj2" fmla="val -4921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400" b="1" i="0">
                <a:solidFill>
                  <a:srgbClr val="333333"/>
                </a:solidFill>
                <a:effectLst/>
                <a:latin typeface="Rockwell"/>
              </a:rPr>
              <a:t>The first time you </a:t>
            </a:r>
            <a:r>
              <a:rPr lang="en-US" sz="1200" b="1" i="0">
                <a:solidFill>
                  <a:srgbClr val="333333"/>
                </a:solidFill>
                <a:effectLst/>
                <a:latin typeface="Rockwell"/>
              </a:rPr>
              <a:t>access myPay, locate the New User section on the myPay home page and select "Create your myPay Profile." You will need to enter your Social Security Number (SSN) and temporary Password. You will be prompted to create a Login ID and a custom Password. Each time you login after creating your Login ID and Password, you will enter the Login ID and Password on the home page.</a:t>
            </a:r>
          </a:p>
          <a:p>
            <a:endParaRPr lang="en-US" sz="1200" b="1" i="0">
              <a:solidFill>
                <a:srgbClr val="333333"/>
              </a:solidFill>
              <a:effectLst/>
              <a:latin typeface="Rockwell" panose="02060603020205020403" pitchFamily="18" charset="0"/>
            </a:endParaRPr>
          </a:p>
          <a:p>
            <a:r>
              <a:rPr lang="en-US" sz="1200" b="1" i="0">
                <a:solidFill>
                  <a:srgbClr val="333333"/>
                </a:solidFill>
                <a:effectLst/>
                <a:latin typeface="Rockwell"/>
              </a:rPr>
              <a:t>https://mypay.dfas.mil/#</a:t>
            </a:r>
          </a:p>
        </p:txBody>
      </p:sp>
    </p:spTree>
    <p:extLst>
      <p:ext uri="{BB962C8B-B14F-4D97-AF65-F5344CB8AC3E}">
        <p14:creationId xmlns:p14="http://schemas.microsoft.com/office/powerpoint/2010/main" val="11405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59" y="243346"/>
            <a:ext cx="6264695" cy="1184055"/>
          </a:xfrm>
        </p:spPr>
        <p:txBody>
          <a:bodyPr/>
          <a:lstStyle/>
          <a:p>
            <a:r>
              <a:rPr lang="en-US">
                <a:solidFill>
                  <a:schemeClr val="tx1"/>
                </a:solidFill>
              </a:rPr>
              <a:t>FTSW – MyPay Overview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7622" y="1487638"/>
            <a:ext cx="8657493" cy="3058155"/>
          </a:xfrm>
        </p:spPr>
      </p:pic>
      <p:sp>
        <p:nvSpPr>
          <p:cNvPr id="7" name="Rounded Rectangular Callout 6"/>
          <p:cNvSpPr/>
          <p:nvPr/>
        </p:nvSpPr>
        <p:spPr>
          <a:xfrm>
            <a:off x="193276" y="4759287"/>
            <a:ext cx="4470933" cy="1196519"/>
          </a:xfrm>
          <a:prstGeom prst="wedgeRoundRectCallout">
            <a:avLst>
              <a:gd name="adj1" fmla="val 103196"/>
              <a:gd name="adj2" fmla="val -26645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100" b="1" i="0" u="sng">
                <a:solidFill>
                  <a:srgbClr val="333333"/>
                </a:solidFill>
                <a:effectLst/>
                <a:latin typeface="Rockwell"/>
              </a:rPr>
              <a:t>Why should you register / update your email address with myPay?</a:t>
            </a:r>
          </a:p>
          <a:p>
            <a:endParaRPr lang="en-US" sz="1100" b="1" i="0">
              <a:solidFill>
                <a:srgbClr val="333333"/>
              </a:solidFill>
              <a:effectLst/>
              <a:latin typeface="Rockwell" panose="02060603020205020403" pitchFamily="18" charset="0"/>
            </a:endParaRPr>
          </a:p>
          <a:p>
            <a:r>
              <a:rPr lang="en-US" sz="1100" b="1" i="0">
                <a:solidFill>
                  <a:srgbClr val="333333"/>
                </a:solidFill>
                <a:effectLst/>
                <a:latin typeface="Rockwell"/>
              </a:rPr>
              <a:t>myPay will use your email address to send two-factor authentication PINs.</a:t>
            </a:r>
            <a:r>
              <a:rPr lang="en-US" sz="1100" b="1">
                <a:solidFill>
                  <a:srgbClr val="333333"/>
                </a:solidFill>
                <a:latin typeface="Rockwell"/>
              </a:rPr>
              <a:t> </a:t>
            </a:r>
            <a:endParaRPr lang="en-US" sz="1100" b="1" i="0">
              <a:solidFill>
                <a:srgbClr val="333333"/>
              </a:solidFill>
              <a:effectLst/>
              <a:latin typeface="Rockwell" panose="02060603020205020403" pitchFamily="18" charset="0"/>
            </a:endParaRPr>
          </a:p>
        </p:txBody>
      </p:sp>
      <p:sp>
        <p:nvSpPr>
          <p:cNvPr id="8" name="Rounded Rectangular Callout 7"/>
          <p:cNvSpPr/>
          <p:nvPr/>
        </p:nvSpPr>
        <p:spPr>
          <a:xfrm>
            <a:off x="4991025" y="4274545"/>
            <a:ext cx="2930845" cy="1681261"/>
          </a:xfrm>
          <a:prstGeom prst="wedgeRoundRectCallout">
            <a:avLst>
              <a:gd name="adj1" fmla="val 30853"/>
              <a:gd name="adj2" fmla="val -17723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endParaRPr lang="en-US" sz="900" b="1" i="0" u="sng">
              <a:solidFill>
                <a:srgbClr val="333333"/>
              </a:solidFill>
              <a:effectLst/>
              <a:latin typeface="Rockwell" panose="02060603020205020403" pitchFamily="18" charset="0"/>
            </a:endParaRPr>
          </a:p>
          <a:p>
            <a:r>
              <a:rPr lang="en-US" sz="1100" b="1" i="0" u="sng">
                <a:solidFill>
                  <a:srgbClr val="333333"/>
                </a:solidFill>
                <a:effectLst/>
                <a:latin typeface="Rockwell"/>
              </a:rPr>
              <a:t>Why should you register / update your </a:t>
            </a:r>
            <a:r>
              <a:rPr lang="en-US" sz="1100" b="1" u="sng">
                <a:solidFill>
                  <a:srgbClr val="333333"/>
                </a:solidFill>
                <a:latin typeface="Rockwell"/>
              </a:rPr>
              <a:t>mobile number </a:t>
            </a:r>
            <a:r>
              <a:rPr lang="en-US" sz="1100" b="1" i="0" u="sng">
                <a:solidFill>
                  <a:srgbClr val="333333"/>
                </a:solidFill>
                <a:effectLst/>
                <a:latin typeface="Rockwell"/>
              </a:rPr>
              <a:t>with myPay?</a:t>
            </a:r>
          </a:p>
          <a:p>
            <a:endParaRPr lang="en-US" sz="1100" b="1" i="0">
              <a:solidFill>
                <a:srgbClr val="333333"/>
              </a:solidFill>
              <a:effectLst/>
              <a:latin typeface="Rockwell" panose="02060603020205020403" pitchFamily="18" charset="0"/>
            </a:endParaRPr>
          </a:p>
          <a:p>
            <a:r>
              <a:rPr lang="en-US" sz="1100" b="1" i="0">
                <a:solidFill>
                  <a:srgbClr val="333333"/>
                </a:solidFill>
                <a:effectLst/>
                <a:latin typeface="Rockwell"/>
              </a:rPr>
              <a:t>myPay will use your mobile number to send two-factor authentication PINs. myPay will also send you text message notifications, in addition to emails, when you take specific actions on your account.</a:t>
            </a:r>
            <a:r>
              <a:rPr lang="en-US" sz="1100" b="1">
                <a:solidFill>
                  <a:srgbClr val="333333"/>
                </a:solidFill>
                <a:latin typeface="Rockwell"/>
              </a:rPr>
              <a:t> </a:t>
            </a:r>
            <a:endParaRPr lang="en-US" sz="1100" b="1" i="0">
              <a:solidFill>
                <a:srgbClr val="333333"/>
              </a:solidFill>
              <a:effectLst/>
              <a:latin typeface="Rockwell" panose="02060603020205020403" pitchFamily="18" charset="0"/>
            </a:endParaRPr>
          </a:p>
        </p:txBody>
      </p:sp>
      <p:sp>
        <p:nvSpPr>
          <p:cNvPr id="9" name="Rounded Rectangular Callout 8"/>
          <p:cNvSpPr/>
          <p:nvPr/>
        </p:nvSpPr>
        <p:spPr>
          <a:xfrm>
            <a:off x="8053330" y="2688116"/>
            <a:ext cx="3613533" cy="2456761"/>
          </a:xfrm>
          <a:prstGeom prst="wedgeRoundRectCallout">
            <a:avLst>
              <a:gd name="adj1" fmla="val -59305"/>
              <a:gd name="adj2" fmla="val -7510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endParaRPr lang="en-US" sz="1000" b="1" u="sng">
              <a:solidFill>
                <a:srgbClr val="333333"/>
              </a:solidFill>
              <a:effectLst/>
              <a:latin typeface="Rockwell" panose="02060603020205020403" pitchFamily="18" charset="0"/>
            </a:endParaRPr>
          </a:p>
          <a:p>
            <a:r>
              <a:rPr lang="en-US" sz="1100" b="1" u="sng">
                <a:solidFill>
                  <a:srgbClr val="333333"/>
                </a:solidFill>
                <a:effectLst/>
                <a:latin typeface="Rockwell"/>
              </a:rPr>
              <a:t>What is two-factor authentication and how does it work?</a:t>
            </a:r>
          </a:p>
          <a:p>
            <a:endParaRPr lang="en-US" sz="1100" b="1" i="0">
              <a:solidFill>
                <a:srgbClr val="333333"/>
              </a:solidFill>
              <a:effectLst/>
              <a:latin typeface="Rockwell" panose="02060603020205020403" pitchFamily="18" charset="0"/>
            </a:endParaRPr>
          </a:p>
          <a:p>
            <a:r>
              <a:rPr lang="en-US" sz="1100" b="1" i="0">
                <a:solidFill>
                  <a:srgbClr val="333333"/>
                </a:solidFill>
                <a:effectLst/>
                <a:latin typeface="Rockwell"/>
              </a:rPr>
              <a:t>Two-factor authentication is a login process that requires something you know (your login ID and password) and something you have (a one-time PIN you receive via email or text). Two-factor authentication requires you to request and input a one-time PIN when you log in to your myPay account with a login ID and password.</a:t>
            </a:r>
            <a:r>
              <a:rPr lang="en-US" sz="1100" b="1">
                <a:solidFill>
                  <a:srgbClr val="333333"/>
                </a:solidFill>
                <a:latin typeface="Rockwell"/>
              </a:rPr>
              <a:t> </a:t>
            </a:r>
            <a:endParaRPr lang="en-US" sz="1100" b="1" i="0">
              <a:solidFill>
                <a:srgbClr val="333333"/>
              </a:solidFill>
              <a:effectLst/>
              <a:latin typeface="Rockwell" panose="02060603020205020403" pitchFamily="18" charset="0"/>
            </a:endParaRPr>
          </a:p>
        </p:txBody>
      </p:sp>
      <p:sp>
        <p:nvSpPr>
          <p:cNvPr id="10" name="Oval 9"/>
          <p:cNvSpPr/>
          <p:nvPr/>
        </p:nvSpPr>
        <p:spPr>
          <a:xfrm>
            <a:off x="6726115" y="1427401"/>
            <a:ext cx="1512277" cy="499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5557"/>
      </p:ext>
    </p:extLst>
  </p:cSld>
  <p:clrMapOvr>
    <a:masterClrMapping/>
  </p:clrMapOvr>
</p:sld>
</file>

<file path=ppt/theme/theme1.xml><?xml version="1.0" encoding="utf-8"?>
<a:theme xmlns:a="http://schemas.openxmlformats.org/drawingml/2006/main" name="Theme1">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A6ADA-9FB4-4B2B-BF64-039F60B495F0}" vid="{2320145F-AAC7-4540-8C56-446EED3B070B}"/>
    </a:ext>
  </a:extLst>
</a:theme>
</file>

<file path=ppt/theme/theme2.xml><?xml version="1.0" encoding="utf-8"?>
<a:theme xmlns:a="http://schemas.openxmlformats.org/drawingml/2006/main" name="1_Theme1">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A6ADA-9FB4-4B2B-BF64-039F60B495F0}" vid="{2320145F-AAC7-4540-8C56-446EED3B070B}"/>
    </a:ext>
  </a:extLst>
</a:theme>
</file>

<file path=ppt/theme/theme3.xml><?xml version="1.0" encoding="utf-8"?>
<a:theme xmlns:a="http://schemas.openxmlformats.org/drawingml/2006/main" name="2_Theme1">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A6ADA-9FB4-4B2B-BF64-039F60B495F0}" vid="{2320145F-AAC7-4540-8C56-446EED3B070B}"/>
    </a:ext>
  </a:extLst>
</a:theme>
</file>

<file path=ppt/theme/theme4.xml><?xml version="1.0" encoding="utf-8"?>
<a:theme xmlns:a="http://schemas.openxmlformats.org/drawingml/2006/main" name="3_Theme1">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A6ADA-9FB4-4B2B-BF64-039F60B495F0}" vid="{2320145F-AAC7-4540-8C56-446EED3B070B}"/>
    </a:ext>
  </a:extLst>
</a:theme>
</file>

<file path=ppt/theme/theme5.xml><?xml version="1.0" encoding="utf-8"?>
<a:theme xmlns:a="http://schemas.openxmlformats.org/drawingml/2006/main" name="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Props1.xml><?xml version="1.0" encoding="utf-8"?>
<ds:datastoreItem xmlns:ds="http://schemas.openxmlformats.org/officeDocument/2006/customXml" ds:itemID="{45DECAD0-4106-418C-91F7-21EF19E450ED}">
  <ds:schemaRefs>
    <ds:schemaRef ds:uri="http://schemas.microsoft.com/sharepoint/v3/contenttype/forms"/>
  </ds:schemaRefs>
</ds:datastoreItem>
</file>

<file path=customXml/itemProps2.xml><?xml version="1.0" encoding="utf-8"?>
<ds:datastoreItem xmlns:ds="http://schemas.openxmlformats.org/officeDocument/2006/customXml" ds:itemID="{D6862A7B-B6E0-4F50-807E-DD26119A75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957f4-c619-44e7-9ffa-1e7677450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FF808C-42D8-4BA9-8F90-D8770ED28F3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988957f4-c619-44e7-9ffa-1e7677450ad0"/>
  </ds:schemaRefs>
</ds:datastoreItem>
</file>

<file path=docProps/app.xml><?xml version="1.0" encoding="utf-8"?>
<Properties xmlns="http://schemas.openxmlformats.org/officeDocument/2006/extended-properties" xmlns:vt="http://schemas.openxmlformats.org/officeDocument/2006/docPropsVTypes">
  <Template/>
  <TotalTime>110</TotalTime>
  <Words>2511</Words>
  <Application>Microsoft Office PowerPoint</Application>
  <PresentationFormat>Widescreen</PresentationFormat>
  <Paragraphs>230</Paragraphs>
  <Slides>17</Slides>
  <Notes>17</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Theme1</vt:lpstr>
      <vt:lpstr>1_Theme1</vt:lpstr>
      <vt:lpstr>2_Theme1</vt:lpstr>
      <vt:lpstr>3_Theme1</vt:lpstr>
      <vt:lpstr>fbts2</vt:lpstr>
      <vt:lpstr>PowerPoint Presentation</vt:lpstr>
      <vt:lpstr>Enabling Objectives</vt:lpstr>
      <vt:lpstr>References</vt:lpstr>
      <vt:lpstr>Purpose</vt:lpstr>
      <vt:lpstr>Basic Pay</vt:lpstr>
      <vt:lpstr>Basic Allowance for Housing (BAH)</vt:lpstr>
      <vt:lpstr>Basic Allowance for Subsistence (BAS)</vt:lpstr>
      <vt:lpstr>FTSW – MyPay Overview </vt:lpstr>
      <vt:lpstr>FTSW – MyPay Overview </vt:lpstr>
      <vt:lpstr>FTSW – MyPay Overview </vt:lpstr>
      <vt:lpstr>FTSW – MyPay / TSP Overview </vt:lpstr>
      <vt:lpstr>FTSW –TSP overview -  www.tsp.gov</vt:lpstr>
      <vt:lpstr>Blended Retirement System</vt:lpstr>
      <vt:lpstr>The Servicemembers Civil Relief Act</vt:lpstr>
      <vt:lpstr>MyNavy Financial Literacy Mobile Application </vt:lpstr>
      <vt:lpstr>Financial Readiness – Quick Links </vt:lpstr>
      <vt:lpstr>Review and Summary</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FTSW</dc:title>
  <dc:creator>Stuart, Daniel E CPO USN (USA)</dc:creator>
  <cp:lastModifiedBy>Garcia, Keila PO1 USN (USA)</cp:lastModifiedBy>
  <cp:revision>36</cp:revision>
  <dcterms:created xsi:type="dcterms:W3CDTF">2023-02-09T18:06:37Z</dcterms:created>
  <dcterms:modified xsi:type="dcterms:W3CDTF">2024-08-27T16:49:16Z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0x01010038255B2E60AA534F8A31657A2F83B2E5</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Order">
    <vt:r8>500</vt:r8>
  </property>
</Properties>
</file>